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-36668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86" name="Shape 8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46" name="Shape 46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7" name="Shape 7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Join Data with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0394" t="517" r="342" b="0"/>
          <a:stretch>
            <a:fillRect/>
          </a:stretch>
        </p:blipFill>
        <p:spPr>
          <a:xfrm>
            <a:off x="6707001" y="6236492"/>
            <a:ext cx="7206018" cy="1327573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762768" y="3939905"/>
            <a:ext cx="597587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" name="Shape 233"/>
          <p:cNvSpPr txBox="1"/>
          <p:nvPr/>
        </p:nvSpPr>
        <p:spPr>
          <a:xfrm>
            <a:off x="1127488" y="4271782"/>
            <a:ext cx="524643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Airline names</a:t>
            </a:r>
          </a:p>
        </p:txBody>
      </p:sp>
      <p:pic>
        <p:nvPicPr>
          <p:cNvPr id="235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6786482" y="7345495"/>
            <a:ext cx="7089510" cy="6641871"/>
          </a:xfrm>
          <a:prstGeom prst="rect">
            <a:avLst/>
          </a:prstGeom>
          <a:solidFill>
            <a:srgbClr val="D6DADC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239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0394" t="8528" r="342" b="0"/>
          <a:stretch>
            <a:fillRect/>
          </a:stretch>
        </p:blipFill>
        <p:spPr>
          <a:xfrm>
            <a:off x="6715507" y="7302500"/>
            <a:ext cx="7206017" cy="12206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4927" r="501" b="90346"/>
          <a:stretch>
            <a:fillRect/>
          </a:stretch>
        </p:blipFill>
        <p:spPr>
          <a:xfrm>
            <a:off x="6755799" y="13842999"/>
            <a:ext cx="7117688" cy="1052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9680" r="501" b="85651"/>
          <a:stretch>
            <a:fillRect/>
          </a:stretch>
        </p:blipFill>
        <p:spPr>
          <a:xfrm>
            <a:off x="6759759" y="13842999"/>
            <a:ext cx="7117687" cy="103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14286" r="501" b="80918"/>
          <a:stretch>
            <a:fillRect/>
          </a:stretch>
        </p:blipFill>
        <p:spPr>
          <a:xfrm>
            <a:off x="6751253" y="13843000"/>
            <a:ext cx="7117687" cy="106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18947" r="501" b="76117"/>
          <a:stretch>
            <a:fillRect/>
          </a:stretch>
        </p:blipFill>
        <p:spPr>
          <a:xfrm>
            <a:off x="6751253" y="13843000"/>
            <a:ext cx="7117687" cy="1098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23786" r="501" b="71400"/>
          <a:stretch>
            <a:fillRect/>
          </a:stretch>
        </p:blipFill>
        <p:spPr>
          <a:xfrm>
            <a:off x="6751253" y="13843000"/>
            <a:ext cx="7117687" cy="1071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62059" t="28561" r="501" b="66664"/>
          <a:stretch>
            <a:fillRect/>
          </a:stretch>
        </p:blipFill>
        <p:spPr>
          <a:xfrm>
            <a:off x="6751253" y="13843000"/>
            <a:ext cx="7117687" cy="1063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0" t="0" r="37790" b="61435"/>
          <a:stretch>
            <a:fillRect/>
          </a:stretch>
        </p:blipFill>
        <p:spPr>
          <a:xfrm>
            <a:off x="-5042584" y="6236491"/>
            <a:ext cx="11826949" cy="858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15 0.075000" origin="layout" pathEditMode="relative">
                                      <p:cBhvr>
                                        <p:cTn id="6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25 -0.475000" origin="layout" pathEditMode="relative">
                                      <p:cBhvr>
                                        <p:cTn id="9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075000 L 0.000115 0.152778" origin="layout" pathEditMode="relative">
                                      <p:cBhvr>
                                        <p:cTn id="12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38 -0.397222" origin="layout" pathEditMode="relative">
                                      <p:cBhvr>
                                        <p:cTn id="15" dur="3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152778 L 0.000115 0.230556" origin="layout" pathEditMode="relative">
                                      <p:cBhvr>
                                        <p:cTn id="18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11 -0.322222" origin="layout" pathEditMode="relative">
                                      <p:cBhvr>
                                        <p:cTn id="21" dur="3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after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230556 L 0.000115 0.306481" origin="layout" pathEditMode="relative">
                                      <p:cBhvr>
                                        <p:cTn id="24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11 -0.247222" origin="layout" pathEditMode="relative">
                                      <p:cBhvr>
                                        <p:cTn id="27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306481 L 0.000115 0.383333" origin="layout" pathEditMode="relative">
                                      <p:cBhvr>
                                        <p:cTn id="30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after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11 -0.168519" origin="layout" pathEditMode="relative">
                                      <p:cBhvr>
                                        <p:cTn id="33" dur="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after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383333 L 0.000115 0.460185" origin="layout" pathEditMode="relative">
                                      <p:cBhvr>
                                        <p:cTn id="36" dur="1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after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11 -0.090741" origin="layout" pathEditMode="relative">
                                      <p:cBhvr>
                                        <p:cTn id="39" dur="1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mutating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common syntax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856681" y="3029829"/>
            <a:ext cx="16670638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Each join function returns a data frame / tibble.</a:t>
            </a:r>
          </a:p>
        </p:txBody>
      </p:sp>
      <p:sp>
        <p:nvSpPr>
          <p:cNvPr id="253" name="Shape 253"/>
          <p:cNvSpPr/>
          <p:nvPr/>
        </p:nvSpPr>
        <p:spPr>
          <a:xfrm>
            <a:off x="3863031" y="45237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54" name="Shape 254"/>
          <p:cNvSpPr txBox="1"/>
          <p:nvPr/>
        </p:nvSpPr>
        <p:spPr>
          <a:xfrm>
            <a:off x="4006588" y="4893730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left_join(</a:t>
            </a:r>
            <a:r>
              <a:t>x, y, by = NULL, … 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55" name="Shape 255"/>
          <p:cNvSpPr/>
          <p:nvPr/>
        </p:nvSpPr>
        <p:spPr>
          <a:xfrm>
            <a:off x="12264527" y="5811110"/>
            <a:ext cx="7089379" cy="404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886" y="6351"/>
                </a:lnTo>
                <a:cubicBezTo>
                  <a:pt x="4855" y="6548"/>
                  <a:pt x="4833" y="6751"/>
                  <a:pt x="4833" y="6965"/>
                </a:cubicBezTo>
                <a:lnTo>
                  <a:pt x="4833" y="19294"/>
                </a:lnTo>
                <a:cubicBezTo>
                  <a:pt x="4833" y="20567"/>
                  <a:pt x="5423" y="21600"/>
                  <a:pt x="6150" y="21600"/>
                </a:cubicBezTo>
                <a:lnTo>
                  <a:pt x="20283" y="21600"/>
                </a:lnTo>
                <a:cubicBezTo>
                  <a:pt x="21010" y="21600"/>
                  <a:pt x="21600" y="20567"/>
                  <a:pt x="21600" y="19294"/>
                </a:cubicBezTo>
                <a:lnTo>
                  <a:pt x="21600" y="6965"/>
                </a:lnTo>
                <a:cubicBezTo>
                  <a:pt x="21600" y="5691"/>
                  <a:pt x="21010" y="4659"/>
                  <a:pt x="20283" y="4659"/>
                </a:cubicBezTo>
                <a:lnTo>
                  <a:pt x="6150" y="4659"/>
                </a:lnTo>
                <a:cubicBezTo>
                  <a:pt x="5829" y="4659"/>
                  <a:pt x="5539" y="4867"/>
                  <a:pt x="5311" y="5201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 of columns to join on</a:t>
            </a:r>
          </a:p>
        </p:txBody>
      </p:sp>
      <p:sp>
        <p:nvSpPr>
          <p:cNvPr id="256" name="Shape 256"/>
          <p:cNvSpPr/>
          <p:nvPr/>
        </p:nvSpPr>
        <p:spPr>
          <a:xfrm>
            <a:off x="8725891" y="5852385"/>
            <a:ext cx="4858148" cy="4006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715" y="5881"/>
                </a:lnTo>
                <a:cubicBezTo>
                  <a:pt x="4612" y="6167"/>
                  <a:pt x="4551" y="6482"/>
                  <a:pt x="4551" y="6814"/>
                </a:cubicBezTo>
                <a:lnTo>
                  <a:pt x="4551" y="19270"/>
                </a:lnTo>
                <a:cubicBezTo>
                  <a:pt x="4551" y="20557"/>
                  <a:pt x="5411" y="21600"/>
                  <a:pt x="6472" y="21600"/>
                </a:cubicBezTo>
                <a:lnTo>
                  <a:pt x="19678" y="21600"/>
                </a:lnTo>
                <a:cubicBezTo>
                  <a:pt x="20740" y="21600"/>
                  <a:pt x="21600" y="20557"/>
                  <a:pt x="21600" y="19270"/>
                </a:cubicBezTo>
                <a:lnTo>
                  <a:pt x="21600" y="6814"/>
                </a:lnTo>
                <a:cubicBezTo>
                  <a:pt x="21600" y="5527"/>
                  <a:pt x="20740" y="4484"/>
                  <a:pt x="19678" y="4484"/>
                </a:cubicBezTo>
                <a:lnTo>
                  <a:pt x="6472" y="4484"/>
                </a:lnTo>
                <a:cubicBezTo>
                  <a:pt x="6103" y="4484"/>
                  <a:pt x="5761" y="4618"/>
                  <a:pt x="5468" y="4837"/>
                </a:cubicBezTo>
                <a:lnTo>
                  <a:pt x="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frames to join</a:t>
            </a:r>
          </a:p>
        </p:txBody>
      </p:sp>
      <p:sp>
        <p:nvSpPr>
          <p:cNvPr id="257" name="Shape 257"/>
          <p:cNvSpPr/>
          <p:nvPr/>
        </p:nvSpPr>
        <p:spPr>
          <a:xfrm>
            <a:off x="3856681" y="5718241"/>
            <a:ext cx="5626101" cy="4140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57" y="0"/>
                </a:moveTo>
                <a:lnTo>
                  <a:pt x="4070" y="5039"/>
                </a:lnTo>
                <a:lnTo>
                  <a:pt x="1659" y="5039"/>
                </a:lnTo>
                <a:cubicBezTo>
                  <a:pt x="743" y="5039"/>
                  <a:pt x="0" y="6048"/>
                  <a:pt x="0" y="7293"/>
                </a:cubicBezTo>
                <a:lnTo>
                  <a:pt x="0" y="19346"/>
                </a:lnTo>
                <a:cubicBezTo>
                  <a:pt x="0" y="20591"/>
                  <a:pt x="743" y="21600"/>
                  <a:pt x="1659" y="21600"/>
                </a:cubicBezTo>
                <a:lnTo>
                  <a:pt x="19941" y="21600"/>
                </a:lnTo>
                <a:cubicBezTo>
                  <a:pt x="20857" y="21600"/>
                  <a:pt x="21600" y="20591"/>
                  <a:pt x="21600" y="19346"/>
                </a:cubicBezTo>
                <a:lnTo>
                  <a:pt x="21600" y="7293"/>
                </a:lnTo>
                <a:cubicBezTo>
                  <a:pt x="21600" y="6048"/>
                  <a:pt x="20857" y="5039"/>
                  <a:pt x="19941" y="5039"/>
                </a:cubicBezTo>
                <a:lnTo>
                  <a:pt x="5045" y="5039"/>
                </a:lnTo>
                <a:lnTo>
                  <a:pt x="4557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join function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Table 260"/>
          <p:cNvGraphicFramePr/>
          <p:nvPr/>
        </p:nvGraphicFramePr>
        <p:xfrm>
          <a:off x="13970017" y="8927166"/>
          <a:ext cx="4607447" cy="381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26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5742783" y="2652311"/>
            <a:ext cx="1534468" cy="8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band</a:t>
            </a:r>
          </a:p>
        </p:txBody>
      </p:sp>
      <p:graphicFrame>
        <p:nvGraphicFramePr>
          <p:cNvPr id="264" name="Table 264"/>
          <p:cNvGraphicFramePr/>
          <p:nvPr/>
        </p:nvGraphicFramePr>
        <p:xfrm>
          <a:off x="13967231" y="3602861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65" name="Shape 265"/>
          <p:cNvSpPr txBox="1"/>
          <p:nvPr/>
        </p:nvSpPr>
        <p:spPr>
          <a:xfrm>
            <a:off x="14966861" y="8002016"/>
            <a:ext cx="3086312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instrument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598168" y="8917984"/>
            <a:ext cx="6909919" cy="38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instrument2 &lt;- tribble(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~artist,   ~plays,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"John", "guitar",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"Paul",   "bass",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"Keith", "guitar"</a:t>
            </a:r>
          </a:p>
          <a:p>
            <a:pPr algn="l">
              <a:defRPr sz="3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)</a:t>
            </a:r>
          </a:p>
        </p:txBody>
      </p:sp>
      <p:pic>
        <p:nvPicPr>
          <p:cNvPr id="267" name="Screen Shot 2017-07-19 at 3.31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68" name="Screen Shot 2017-07-19 at 3.31.37 PM.png"/>
          <p:cNvPicPr>
            <a:picLocks noChangeAspect="1"/>
          </p:cNvPicPr>
          <p:nvPr/>
        </p:nvPicPr>
        <p:blipFill>
          <a:blip r:embed="rId4">
            <a:extLst/>
          </a:blip>
          <a:srcRect l="2285" t="0" r="2285" b="0"/>
          <a:stretch>
            <a:fillRect/>
          </a:stretch>
        </p:blipFill>
        <p:spPr>
          <a:xfrm>
            <a:off x="5345329" y="8801823"/>
            <a:ext cx="7064592" cy="406068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269" name="Shape 2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</a:t>
            </a:r>
          </a:p>
        </p:txBody>
      </p:sp>
      <p:grpSp>
        <p:nvGrpSpPr>
          <p:cNvPr id="275" name="Group 275"/>
          <p:cNvGrpSpPr/>
          <p:nvPr/>
        </p:nvGrpSpPr>
        <p:grpSpPr>
          <a:xfrm>
            <a:off x="5588225" y="4903770"/>
            <a:ext cx="5168901" cy="4363080"/>
            <a:chOff x="0" y="435570"/>
            <a:chExt cx="5168900" cy="4363079"/>
          </a:xfrm>
        </p:grpSpPr>
        <p:sp>
          <p:nvSpPr>
            <p:cNvPr id="273" name="Shape 273"/>
            <p:cNvSpPr/>
            <p:nvPr/>
          </p:nvSpPr>
          <p:spPr>
            <a:xfrm>
              <a:off x="2580885" y="43557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  <p:graphicFrame>
          <p:nvGraphicFramePr>
            <p:cNvPr id="274" name="Table 274"/>
            <p:cNvGraphicFramePr/>
            <p:nvPr/>
          </p:nvGraphicFramePr>
          <p:xfrm>
            <a:off x="0" y="912449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</p:grpSp>
      <p:grpSp>
        <p:nvGrpSpPr>
          <p:cNvPr id="278" name="Group 278"/>
          <p:cNvGrpSpPr/>
          <p:nvPr/>
        </p:nvGrpSpPr>
        <p:grpSpPr>
          <a:xfrm>
            <a:off x="14044632" y="4916470"/>
            <a:ext cx="5156201" cy="4337680"/>
            <a:chOff x="0" y="435570"/>
            <a:chExt cx="5156200" cy="4337679"/>
          </a:xfrm>
        </p:grpSpPr>
        <p:graphicFrame>
          <p:nvGraphicFramePr>
            <p:cNvPr id="276" name="Table 276"/>
            <p:cNvGraphicFramePr/>
            <p:nvPr/>
          </p:nvGraphicFramePr>
          <p:xfrm>
            <a:off x="0" y="887049"/>
            <a:ext cx="51562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0000"/>
                  <a:gridCol w="2540000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277" name="Shape 277"/>
            <p:cNvSpPr/>
            <p:nvPr/>
          </p:nvSpPr>
          <p:spPr>
            <a:xfrm>
              <a:off x="2578100" y="43557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5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279" name="Shape 279"/>
          <p:cNvSpPr/>
          <p:nvPr/>
        </p:nvSpPr>
        <p:spPr>
          <a:xfrm flipV="1">
            <a:off x="10858614" y="7758007"/>
            <a:ext cx="3084528" cy="99012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0" name="Shape 280"/>
          <p:cNvSpPr/>
          <p:nvPr/>
        </p:nvSpPr>
        <p:spPr>
          <a:xfrm flipV="1">
            <a:off x="10858614" y="6945715"/>
            <a:ext cx="3084528" cy="990122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83" name="Group 283"/>
          <p:cNvGrpSpPr/>
          <p:nvPr/>
        </p:nvGrpSpPr>
        <p:grpSpPr>
          <a:xfrm>
            <a:off x="5468925" y="5173782"/>
            <a:ext cx="11243854" cy="1389614"/>
            <a:chOff x="0" y="0"/>
            <a:chExt cx="11243853" cy="1389612"/>
          </a:xfrm>
        </p:grpSpPr>
        <p:sp>
          <p:nvSpPr>
            <p:cNvPr id="281" name="Shape 281"/>
            <p:cNvSpPr/>
            <p:nvPr/>
          </p:nvSpPr>
          <p:spPr>
            <a:xfrm>
              <a:off x="0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8392762" y="0"/>
              <a:ext cx="2851092" cy="1389613"/>
            </a:xfrm>
            <a:prstGeom prst="ellips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84" name="Shape 2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 295"/>
          <p:cNvGrpSpPr/>
          <p:nvPr/>
        </p:nvGrpSpPr>
        <p:grpSpPr>
          <a:xfrm>
            <a:off x="-407051" y="3633729"/>
            <a:ext cx="24961721" cy="5230189"/>
            <a:chOff x="0" y="68111"/>
            <a:chExt cx="24961719" cy="5230187"/>
          </a:xfrm>
        </p:grpSpPr>
        <p:grpSp>
          <p:nvGrpSpPr>
            <p:cNvPr id="293" name="Group 293"/>
            <p:cNvGrpSpPr/>
            <p:nvPr/>
          </p:nvGrpSpPr>
          <p:grpSpPr>
            <a:xfrm>
              <a:off x="4497397" y="68111"/>
              <a:ext cx="11763742" cy="5230189"/>
              <a:chOff x="0" y="0"/>
              <a:chExt cx="11763740" cy="5230187"/>
            </a:xfrm>
          </p:grpSpPr>
          <p:grpSp>
            <p:nvGrpSpPr>
              <p:cNvPr id="291" name="Group 291"/>
              <p:cNvGrpSpPr/>
              <p:nvPr/>
            </p:nvGrpSpPr>
            <p:grpSpPr>
              <a:xfrm>
                <a:off x="0" y="-1"/>
                <a:ext cx="11763741" cy="5230189"/>
                <a:chOff x="0" y="0"/>
                <a:chExt cx="11763740" cy="5230187"/>
              </a:xfrm>
            </p:grpSpPr>
            <p:sp>
              <p:nvSpPr>
                <p:cNvPr id="287" name="Shape 287"/>
                <p:cNvSpPr/>
                <p:nvPr/>
              </p:nvSpPr>
              <p:spPr>
                <a:xfrm>
                  <a:off x="844266" y="0"/>
                  <a:ext cx="9610407" cy="4723321"/>
                </a:xfrm>
                <a:prstGeom prst="ellipse">
                  <a:avLst/>
                </a:pr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88" name="Shape 288"/>
                <p:cNvSpPr/>
                <p:nvPr/>
              </p:nvSpPr>
              <p:spPr>
                <a:xfrm>
                  <a:off x="2396822" y="506866"/>
                  <a:ext cx="8205708" cy="472332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89" name="Shape 289"/>
                <p:cNvSpPr/>
                <p:nvPr/>
              </p:nvSpPr>
              <p:spPr>
                <a:xfrm>
                  <a:off x="0" y="1630778"/>
                  <a:ext cx="11763741" cy="297977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>
                  <a:off x="8480197" y="1217540"/>
                  <a:ext cx="1815432" cy="517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45"/>
                      </a:moveTo>
                      <a:lnTo>
                        <a:pt x="21600" y="0"/>
                      </a:lnTo>
                      <a:lnTo>
                        <a:pt x="20548" y="21600"/>
                      </a:lnTo>
                      <a:lnTo>
                        <a:pt x="0" y="245"/>
                      </a:lnTo>
                      <a:close/>
                    </a:path>
                  </a:pathLst>
                </a:custGeom>
                <a:solidFill>
                  <a:srgbClr val="78AAD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292" name="Shape 292"/>
              <p:cNvSpPr txBox="1"/>
              <p:nvPr/>
            </p:nvSpPr>
            <p:spPr>
              <a:xfrm>
                <a:off x="1893155" y="615616"/>
                <a:ext cx="2200852" cy="9756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 algn="l">
                  <a:defRPr sz="5300">
                    <a:solidFill>
                      <a:srgbClr val="FFFFFF"/>
                    </a:solidFill>
                    <a:latin typeface="Monaco"/>
                    <a:ea typeface="Monaco"/>
                    <a:cs typeface="Monaco"/>
                    <a:sym typeface="Monaco"/>
                  </a:defRPr>
                </a:lvl1pPr>
              </a:lstStyle>
              <a:p>
                <a:pPr/>
                <a:r>
                  <a:t>%&gt;%</a:t>
                </a:r>
              </a:p>
            </p:txBody>
          </p:sp>
        </p:grpSp>
        <p:sp>
          <p:nvSpPr>
            <p:cNvPr id="294" name="Shape 294"/>
            <p:cNvSpPr txBox="1"/>
            <p:nvPr/>
          </p:nvSpPr>
          <p:spPr>
            <a:xfrm>
              <a:off x="0" y="2027380"/>
              <a:ext cx="24961720" cy="9407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t> instrument   %&gt;%   left_join(</a:t>
              </a:r>
              <a:r>
                <a:rPr u="sng">
                  <a:solidFill>
                    <a:srgbClr val="78AAD6"/>
                  </a:solidFill>
                </a:rPr>
                <a:t>      </a:t>
              </a:r>
              <a:r>
                <a:rPr>
                  <a:solidFill>
                    <a:srgbClr val="78AAD6"/>
                  </a:solidFill>
                </a:rPr>
                <a:t>,</a:t>
              </a:r>
              <a:r>
                <a:t> by = "name")</a:t>
              </a:r>
            </a:p>
          </p:txBody>
        </p:sp>
      </p:grpSp>
      <p:sp>
        <p:nvSpPr>
          <p:cNvPr id="296" name="Shape 29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The pipe operator 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%&gt;%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130169" y="7135765"/>
            <a:ext cx="18158427" cy="2519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25779"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Passes result on left into first argument of function on right.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3129673" y="8295379"/>
            <a:ext cx="18159420" cy="3966426"/>
            <a:chOff x="0" y="0"/>
            <a:chExt cx="18159418" cy="3966424"/>
          </a:xfrm>
        </p:grpSpPr>
        <p:sp>
          <p:nvSpPr>
            <p:cNvPr id="298" name="Shape 298"/>
            <p:cNvSpPr/>
            <p:nvPr/>
          </p:nvSpPr>
          <p:spPr>
            <a:xfrm>
              <a:off x="0" y="1249998"/>
              <a:ext cx="18159419" cy="271642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335092" y="1578786"/>
              <a:ext cx="17218088" cy="20588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t>left_join(</a:t>
              </a:r>
              <a:r>
                <a:rPr>
                  <a:solidFill>
                    <a:schemeClr val="accent1"/>
                  </a:solidFill>
                </a:rPr>
                <a:t>instrument</a:t>
              </a:r>
              <a:r>
                <a:t>, by = "name")</a:t>
              </a:r>
            </a:p>
            <a:p>
              <a:pPr algn="l">
                <a:lnSpc>
                  <a:spcPct val="130000"/>
                </a:lnSpc>
                <a:defRPr sz="5100"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chemeClr val="accent1"/>
                  </a:solidFill>
                </a:rPr>
                <a:t>instrument</a:t>
              </a:r>
              <a:r>
                <a:t> %&gt;% left_join(by = "name")</a:t>
              </a:r>
            </a:p>
          </p:txBody>
        </p:sp>
        <p:sp>
          <p:nvSpPr>
            <p:cNvPr id="300" name="Shape 300"/>
            <p:cNvSpPr txBox="1"/>
            <p:nvPr/>
          </p:nvSpPr>
          <p:spPr>
            <a:xfrm>
              <a:off x="495" y="0"/>
              <a:ext cx="18158428" cy="1115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So, for example, these do the same thing. Try it.</a:t>
              </a:r>
            </a:p>
          </p:txBody>
        </p:sp>
      </p:grpSp>
      <p:sp>
        <p:nvSpPr>
          <p:cNvPr id="302" name="Shape 30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05" name="Shape 305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left_join(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06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left</a:t>
            </a:r>
          </a:p>
        </p:txBody>
      </p:sp>
      <p:grpSp>
        <p:nvGrpSpPr>
          <p:cNvPr id="310" name="Group 310"/>
          <p:cNvGrpSpPr/>
          <p:nvPr/>
        </p:nvGrpSpPr>
        <p:grpSpPr>
          <a:xfrm>
            <a:off x="1588220" y="5176643"/>
            <a:ext cx="5168901" cy="4772242"/>
            <a:chOff x="0" y="0"/>
            <a:chExt cx="5168900" cy="4772241"/>
          </a:xfrm>
        </p:grpSpPr>
        <p:graphicFrame>
          <p:nvGraphicFramePr>
            <p:cNvPr id="308" name="Table 308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09" name="Shape 309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313" name="Group 313"/>
          <p:cNvGrpSpPr/>
          <p:nvPr/>
        </p:nvGrpSpPr>
        <p:grpSpPr>
          <a:xfrm>
            <a:off x="8562281" y="5189786"/>
            <a:ext cx="5156201" cy="4758656"/>
            <a:chOff x="0" y="0"/>
            <a:chExt cx="5156200" cy="4758655"/>
          </a:xfrm>
        </p:grpSpPr>
        <p:graphicFrame>
          <p:nvGraphicFramePr>
            <p:cNvPr id="311" name="Table 311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312" name="Shape 312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314" name="Shape 314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316" name="Table 316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317" name="Shape 3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0" name="Shape 320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left_join(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321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left</a:t>
            </a:r>
          </a:p>
        </p:txBody>
      </p:sp>
      <p:grpSp>
        <p:nvGrpSpPr>
          <p:cNvPr id="325" name="Group 325"/>
          <p:cNvGrpSpPr/>
          <p:nvPr/>
        </p:nvGrpSpPr>
        <p:grpSpPr>
          <a:xfrm>
            <a:off x="1588220" y="5176643"/>
            <a:ext cx="5168901" cy="4772242"/>
            <a:chOff x="0" y="0"/>
            <a:chExt cx="5168900" cy="4772241"/>
          </a:xfrm>
        </p:grpSpPr>
        <p:graphicFrame>
          <p:nvGraphicFramePr>
            <p:cNvPr id="323" name="Table 323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24" name="Shape 324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328" name="Group 328"/>
          <p:cNvGrpSpPr/>
          <p:nvPr/>
        </p:nvGrpSpPr>
        <p:grpSpPr>
          <a:xfrm>
            <a:off x="8562281" y="5189786"/>
            <a:ext cx="5156201" cy="4758656"/>
            <a:chOff x="0" y="0"/>
            <a:chExt cx="5156200" cy="4758655"/>
          </a:xfrm>
        </p:grpSpPr>
        <p:graphicFrame>
          <p:nvGraphicFramePr>
            <p:cNvPr id="326" name="Table 326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327" name="Shape 327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329" name="Shape 329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331" name="Table 331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332" name="Shape 33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3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right</a:t>
            </a:r>
          </a:p>
        </p:txBody>
      </p:sp>
      <p:grpSp>
        <p:nvGrpSpPr>
          <p:cNvPr id="339" name="Group 339"/>
          <p:cNvGrpSpPr/>
          <p:nvPr/>
        </p:nvGrpSpPr>
        <p:grpSpPr>
          <a:xfrm>
            <a:off x="1588220" y="5176643"/>
            <a:ext cx="5168901" cy="4772242"/>
            <a:chOff x="0" y="0"/>
            <a:chExt cx="5168900" cy="4772241"/>
          </a:xfrm>
        </p:grpSpPr>
        <p:graphicFrame>
          <p:nvGraphicFramePr>
            <p:cNvPr id="337" name="Table 337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38" name="Shape 338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8562281" y="5189786"/>
            <a:ext cx="5156201" cy="4758656"/>
            <a:chOff x="0" y="0"/>
            <a:chExt cx="5156200" cy="4758655"/>
          </a:xfrm>
        </p:grpSpPr>
        <p:graphicFrame>
          <p:nvGraphicFramePr>
            <p:cNvPr id="340" name="Table 340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41" name="Shape 341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343" name="Shape 343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345" name="Table 345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346" name="Shape 346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right_join(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5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full</a:t>
            </a:r>
          </a:p>
        </p:txBody>
      </p:sp>
      <p:grpSp>
        <p:nvGrpSpPr>
          <p:cNvPr id="354" name="Group 354"/>
          <p:cNvGrpSpPr/>
          <p:nvPr/>
        </p:nvGrpSpPr>
        <p:grpSpPr>
          <a:xfrm>
            <a:off x="1588220" y="5176643"/>
            <a:ext cx="5168901" cy="4772242"/>
            <a:chOff x="0" y="0"/>
            <a:chExt cx="5168900" cy="4772241"/>
          </a:xfrm>
        </p:grpSpPr>
        <p:graphicFrame>
          <p:nvGraphicFramePr>
            <p:cNvPr id="352" name="Table 352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53" name="Shape 353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357" name="Group 357"/>
          <p:cNvGrpSpPr/>
          <p:nvPr/>
        </p:nvGrpSpPr>
        <p:grpSpPr>
          <a:xfrm>
            <a:off x="8562281" y="5189786"/>
            <a:ext cx="5156201" cy="4758656"/>
            <a:chOff x="0" y="0"/>
            <a:chExt cx="5156200" cy="4758655"/>
          </a:xfrm>
        </p:grpSpPr>
        <p:graphicFrame>
          <p:nvGraphicFramePr>
            <p:cNvPr id="355" name="Table 355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56" name="Shape 356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358" name="Shape 358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360" name="Table 360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361" name="Shape 361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full_join(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creen Shot 2018-07-10 at 2.53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6973" y="410739"/>
            <a:ext cx="14250054" cy="128945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120" name="Group 120"/>
          <p:cNvGrpSpPr/>
          <p:nvPr/>
        </p:nvGrpSpPr>
        <p:grpSpPr>
          <a:xfrm>
            <a:off x="14343820" y="2187376"/>
            <a:ext cx="9152954" cy="6889517"/>
            <a:chOff x="0" y="0"/>
            <a:chExt cx="9152952" cy="6889516"/>
          </a:xfrm>
        </p:grpSpPr>
        <p:sp>
          <p:nvSpPr>
            <p:cNvPr id="117" name="Shape 117"/>
            <p:cNvSpPr/>
            <p:nvPr/>
          </p:nvSpPr>
          <p:spPr>
            <a:xfrm>
              <a:off x="0" y="823"/>
              <a:ext cx="2365074" cy="688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912"/>
                  </a:moveTo>
                  <a:lnTo>
                    <a:pt x="12465" y="0"/>
                  </a:lnTo>
                  <a:lnTo>
                    <a:pt x="21600" y="7775"/>
                  </a:lnTo>
                  <a:lnTo>
                    <a:pt x="12457" y="21600"/>
                  </a:lnTo>
                  <a:lnTo>
                    <a:pt x="9" y="14726"/>
                  </a:lnTo>
                  <a:lnTo>
                    <a:pt x="0" y="991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2920" y="3156232"/>
              <a:ext cx="2022173" cy="1560829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19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3760" t="35623" r="19266" b="47818"/>
            <a:stretch>
              <a:fillRect/>
            </a:stretch>
          </p:blipFill>
          <p:spPr>
            <a:xfrm>
              <a:off x="1361724" y="0"/>
              <a:ext cx="7791229" cy="687736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124" name="Group 124"/>
          <p:cNvGrpSpPr/>
          <p:nvPr/>
        </p:nvGrpSpPr>
        <p:grpSpPr>
          <a:xfrm>
            <a:off x="1188441" y="10563115"/>
            <a:ext cx="22008956" cy="2216716"/>
            <a:chOff x="0" y="0"/>
            <a:chExt cx="22008953" cy="2216715"/>
          </a:xfrm>
        </p:grpSpPr>
        <p:sp>
          <p:nvSpPr>
            <p:cNvPr id="121" name="Shape 121"/>
            <p:cNvSpPr/>
            <p:nvPr/>
          </p:nvSpPr>
          <p:spPr>
            <a:xfrm>
              <a:off x="4373705" y="57839"/>
              <a:ext cx="7706453" cy="1560828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 rot="5412841">
              <a:off x="10169018" y="-10102460"/>
              <a:ext cx="1693345" cy="21980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761"/>
                  </a:moveTo>
                  <a:lnTo>
                    <a:pt x="4465" y="0"/>
                  </a:lnTo>
                  <a:lnTo>
                    <a:pt x="21600" y="15116"/>
                  </a:lnTo>
                  <a:lnTo>
                    <a:pt x="5376" y="21600"/>
                  </a:lnTo>
                  <a:lnTo>
                    <a:pt x="323" y="17292"/>
                  </a:lnTo>
                  <a:lnTo>
                    <a:pt x="0" y="97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23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83" t="79069" r="40516" b="15744"/>
            <a:stretch>
              <a:fillRect/>
            </a:stretch>
          </p:blipFill>
          <p:spPr>
            <a:xfrm>
              <a:off x="0" y="417543"/>
              <a:ext cx="22007049" cy="17991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2"/>
      <p:bldP build="whole" bldLvl="1" animBg="1" rev="0" advAuto="0" spid="12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6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inner</a:t>
            </a:r>
          </a:p>
        </p:txBody>
      </p:sp>
      <p:grpSp>
        <p:nvGrpSpPr>
          <p:cNvPr id="369" name="Group 369"/>
          <p:cNvGrpSpPr/>
          <p:nvPr/>
        </p:nvGrpSpPr>
        <p:grpSpPr>
          <a:xfrm>
            <a:off x="1588220" y="5176643"/>
            <a:ext cx="5168901" cy="4772242"/>
            <a:chOff x="0" y="0"/>
            <a:chExt cx="5168900" cy="4772241"/>
          </a:xfrm>
        </p:grpSpPr>
        <p:graphicFrame>
          <p:nvGraphicFramePr>
            <p:cNvPr id="367" name="Table 367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368" name="Shape 368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372" name="Group 372"/>
          <p:cNvGrpSpPr/>
          <p:nvPr/>
        </p:nvGrpSpPr>
        <p:grpSpPr>
          <a:xfrm>
            <a:off x="8562281" y="5189786"/>
            <a:ext cx="5156201" cy="4758656"/>
            <a:chOff x="0" y="0"/>
            <a:chExt cx="5156200" cy="4758655"/>
          </a:xfrm>
        </p:grpSpPr>
        <p:graphicFrame>
          <p:nvGraphicFramePr>
            <p:cNvPr id="370" name="Table 370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371" name="Shape 371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373" name="Shape 373"/>
          <p:cNvSpPr txBox="1"/>
          <p:nvPr/>
        </p:nvSpPr>
        <p:spPr>
          <a:xfrm>
            <a:off x="7274573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4052478" y="7159629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375" name="Table 375"/>
          <p:cNvGraphicFramePr/>
          <p:nvPr/>
        </p:nvGraphicFramePr>
        <p:xfrm>
          <a:off x="15163080" y="6094348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sp>
        <p:nvSpPr>
          <p:cNvPr id="376" name="Shape 376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inner_join(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762768" y="3939905"/>
            <a:ext cx="597587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 txBox="1"/>
          <p:nvPr/>
        </p:nvSpPr>
        <p:spPr>
          <a:xfrm>
            <a:off x="1127488" y="4271782"/>
            <a:ext cx="524643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381" name="Shape 381"/>
          <p:cNvSpPr/>
          <p:nvPr/>
        </p:nvSpPr>
        <p:spPr>
          <a:xfrm>
            <a:off x="16219036" y="3939905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Shape 382"/>
          <p:cNvSpPr txBox="1"/>
          <p:nvPr/>
        </p:nvSpPr>
        <p:spPr>
          <a:xfrm>
            <a:off x="16583755" y="4271782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View(airlines)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Airline names</a:t>
            </a:r>
          </a:p>
        </p:txBody>
      </p:sp>
      <p:pic>
        <p:nvPicPr>
          <p:cNvPr id="384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20434" t="517" r="342" b="0"/>
          <a:stretch>
            <a:fillRect/>
          </a:stretch>
        </p:blipFill>
        <p:spPr>
          <a:xfrm>
            <a:off x="14350999" y="6236492"/>
            <a:ext cx="9633120" cy="13275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0" t="0" r="37627" b="61435"/>
          <a:stretch>
            <a:fillRect/>
          </a:stretch>
        </p:blipFill>
        <p:spPr>
          <a:xfrm>
            <a:off x="-5042584" y="6236491"/>
            <a:ext cx="11857901" cy="8585538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 idx="4294967295"/>
          </p:nvPr>
        </p:nvSpPr>
        <p:spPr>
          <a:xfrm>
            <a:off x="4833937" y="-30943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392" name="Shape 392"/>
          <p:cNvSpPr txBox="1"/>
          <p:nvPr>
            <p:ph type="body" idx="4294967295"/>
          </p:nvPr>
        </p:nvSpPr>
        <p:spPr>
          <a:xfrm>
            <a:off x="1445226" y="2300985"/>
            <a:ext cx="21493548" cy="92174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Which airlines had the largest arrival delays? Work in groups to complete the code below.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filter(!is.na(arr_delay))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 u="sng"/>
              <a:t>                   </a:t>
            </a:r>
            <a:r>
              <a:t>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 u="sng"/>
              <a:t>         </a:t>
            </a:r>
            <a:r>
              <a:t>)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/>
              <a:t>  </a:t>
            </a:r>
            <a:r>
              <a:t>                   </a:t>
            </a:r>
            <a:r>
              <a:rPr u="none"/>
              <a:t> %&gt;%</a:t>
            </a:r>
            <a:endParaRPr u="none"/>
          </a:p>
          <a:p>
            <a:pPr marL="0" indent="0" defTabSz="584200">
              <a:spcBef>
                <a:spcPts val="2400"/>
              </a:spcBef>
              <a:buSzTx/>
              <a:buNone/>
              <a:defRPr sz="4300" u="sng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5000" u="none"/>
              <a:t>  arrange(</a:t>
            </a:r>
            <a:r>
              <a:rPr sz="5000"/>
              <a:t>       </a:t>
            </a:r>
            <a:r>
              <a:rPr sz="5000" u="none"/>
              <a:t>)  </a:t>
            </a:r>
            <a:r>
              <a:rPr u="none"/>
              <a:t>     </a:t>
            </a:r>
          </a:p>
        </p:txBody>
      </p:sp>
      <p:pic>
        <p:nvPicPr>
          <p:cNvPr id="393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11469782" y="5394517"/>
            <a:ext cx="10939463" cy="2206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70" y="0"/>
                </a:moveTo>
                <a:cubicBezTo>
                  <a:pt x="6699" y="0"/>
                  <a:pt x="6317" y="1894"/>
                  <a:pt x="6317" y="4231"/>
                </a:cubicBezTo>
                <a:lnTo>
                  <a:pt x="6317" y="16464"/>
                </a:lnTo>
                <a:lnTo>
                  <a:pt x="0" y="20271"/>
                </a:lnTo>
                <a:lnTo>
                  <a:pt x="6380" y="18943"/>
                </a:lnTo>
                <a:cubicBezTo>
                  <a:pt x="6506" y="20499"/>
                  <a:pt x="6811" y="21600"/>
                  <a:pt x="7170" y="21600"/>
                </a:cubicBezTo>
                <a:lnTo>
                  <a:pt x="20747" y="21600"/>
                </a:lnTo>
                <a:cubicBezTo>
                  <a:pt x="21218" y="21600"/>
                  <a:pt x="21600" y="19706"/>
                  <a:pt x="21600" y="17369"/>
                </a:cubicBezTo>
                <a:lnTo>
                  <a:pt x="21600" y="4231"/>
                </a:lnTo>
                <a:cubicBezTo>
                  <a:pt x="21600" y="1894"/>
                  <a:pt x="21218" y="0"/>
                  <a:pt x="20747" y="0"/>
                </a:cubicBezTo>
                <a:lnTo>
                  <a:pt x="717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Join airlines to flights</a:t>
            </a:r>
          </a:p>
        </p:txBody>
      </p:sp>
      <p:sp>
        <p:nvSpPr>
          <p:cNvPr id="395" name="Shape 395"/>
          <p:cNvSpPr/>
          <p:nvPr/>
        </p:nvSpPr>
        <p:spPr>
          <a:xfrm>
            <a:off x="11989929" y="8001885"/>
            <a:ext cx="10508126" cy="323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72"/>
                </a:moveTo>
                <a:lnTo>
                  <a:pt x="0" y="3928"/>
                </a:lnTo>
                <a:cubicBezTo>
                  <a:pt x="0" y="1758"/>
                  <a:pt x="542" y="0"/>
                  <a:pt x="1210" y="0"/>
                </a:cubicBezTo>
                <a:lnTo>
                  <a:pt x="20390" y="0"/>
                </a:lnTo>
                <a:cubicBezTo>
                  <a:pt x="21058" y="0"/>
                  <a:pt x="21600" y="1758"/>
                  <a:pt x="21600" y="3928"/>
                </a:cubicBezTo>
                <a:lnTo>
                  <a:pt x="21600" y="17672"/>
                </a:lnTo>
                <a:cubicBezTo>
                  <a:pt x="21600" y="19842"/>
                  <a:pt x="21058" y="21600"/>
                  <a:pt x="20390" y="21600"/>
                </a:cubicBezTo>
                <a:lnTo>
                  <a:pt x="1210" y="21600"/>
                </a:lnTo>
                <a:cubicBezTo>
                  <a:pt x="542" y="21600"/>
                  <a:pt x="0" y="19842"/>
                  <a:pt x="0" y="17672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Compute and order the average arrival delays by airline. Display full names, no codes.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3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061675" y="681159"/>
            <a:ext cx="21027056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0" name="Shape 400"/>
          <p:cNvSpPr txBox="1"/>
          <p:nvPr/>
        </p:nvSpPr>
        <p:spPr>
          <a:xfrm>
            <a:off x="1423408" y="907286"/>
            <a:ext cx="2034682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filter(!is.na(arr_delay))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left_join(airlines, by = "carrier")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group_by(</a:t>
            </a:r>
            <a:r>
              <a:rPr>
                <a:solidFill>
                  <a:schemeClr val="accent1"/>
                </a:solidFill>
              </a:rPr>
              <a:t>name</a:t>
            </a:r>
            <a:r>
              <a:t>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summarise(delay = mean(arr_delay))</a:t>
            </a:r>
            <a:r>
              <a:t> %&gt;%</a:t>
            </a:r>
          </a:p>
          <a:p>
            <a:pPr algn="l">
              <a:spcBef>
                <a:spcPts val="28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arrange(</a:t>
            </a:r>
            <a:r>
              <a:rPr>
                <a:solidFill>
                  <a:schemeClr val="accent1"/>
                </a:solidFill>
              </a:rPr>
              <a:t>delay</a:t>
            </a:r>
            <a:r>
              <a:t>)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16 × 2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name      delay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&lt;chr&gt;      &lt;dbl&gt;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Alaska Airlines Inc. -9.9308886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Hawaiian Airlines Inc. -6.9152047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American Airlines Inc.  0.3642909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        Delta Air Lines Inc.  1.6443409</a:t>
            </a:r>
          </a:p>
          <a:p>
            <a:pPr algn="l">
              <a:defRPr sz="4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5               Virgin America  1.7644644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creen Shot 2017-07-19 at 3.38.4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1569" b="0"/>
          <a:stretch>
            <a:fillRect/>
          </a:stretch>
        </p:blipFill>
        <p:spPr>
          <a:xfrm>
            <a:off x="5315806" y="8800166"/>
            <a:ext cx="7104091" cy="406400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graphicFrame>
        <p:nvGraphicFramePr>
          <p:cNvPr id="403" name="Table 403"/>
          <p:cNvGraphicFramePr/>
          <p:nvPr/>
        </p:nvGraphicFramePr>
        <p:xfrm>
          <a:off x="13970017" y="8927166"/>
          <a:ext cx="4607447" cy="38100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Keith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  <p:pic>
        <p:nvPicPr>
          <p:cNvPr id="404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Shape 405"/>
          <p:cNvSpPr txBox="1"/>
          <p:nvPr/>
        </p:nvSpPr>
        <p:spPr>
          <a:xfrm>
            <a:off x="4007752" y="51894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15742783" y="2652311"/>
            <a:ext cx="1534468" cy="8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band</a:t>
            </a:r>
          </a:p>
        </p:txBody>
      </p:sp>
      <p:graphicFrame>
        <p:nvGraphicFramePr>
          <p:cNvPr id="407" name="Table 407"/>
          <p:cNvGraphicFramePr/>
          <p:nvPr/>
        </p:nvGraphicFramePr>
        <p:xfrm>
          <a:off x="13967231" y="3602861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2785"/>
                <a:gridCol w="2542785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08" name="Shape 408"/>
          <p:cNvSpPr txBox="1"/>
          <p:nvPr/>
        </p:nvSpPr>
        <p:spPr>
          <a:xfrm>
            <a:off x="14790283" y="8002016"/>
            <a:ext cx="3439468" cy="871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instrument2</a:t>
            </a:r>
          </a:p>
        </p:txBody>
      </p:sp>
      <p:pic>
        <p:nvPicPr>
          <p:cNvPr id="409" name="Screen Shot 2017-07-19 at 3.31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9364" y="3594100"/>
            <a:ext cx="7096370" cy="4064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410" name="Shape 4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8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if the names do not match?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a named vector to match on variables with different names.</a:t>
            </a:r>
          </a:p>
        </p:txBody>
      </p:sp>
      <p:sp>
        <p:nvSpPr>
          <p:cNvPr id="415" name="Shape 415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7" name="Shape 417"/>
          <p:cNvSpPr/>
          <p:nvPr/>
        </p:nvSpPr>
        <p:spPr>
          <a:xfrm>
            <a:off x="15770514" y="5805951"/>
            <a:ext cx="6211095" cy="4073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70" y="0"/>
                </a:moveTo>
                <a:lnTo>
                  <a:pt x="15330" y="4766"/>
                </a:lnTo>
                <a:lnTo>
                  <a:pt x="1503" y="4766"/>
                </a:lnTo>
                <a:cubicBezTo>
                  <a:pt x="673" y="4766"/>
                  <a:pt x="0" y="5792"/>
                  <a:pt x="0" y="7058"/>
                </a:cubicBezTo>
                <a:lnTo>
                  <a:pt x="0" y="19308"/>
                </a:lnTo>
                <a:cubicBezTo>
                  <a:pt x="0" y="20574"/>
                  <a:pt x="673" y="21600"/>
                  <a:pt x="1503" y="21600"/>
                </a:cubicBezTo>
                <a:lnTo>
                  <a:pt x="20097" y="21600"/>
                </a:lnTo>
                <a:cubicBezTo>
                  <a:pt x="20927" y="21600"/>
                  <a:pt x="21600" y="20574"/>
                  <a:pt x="21600" y="19308"/>
                </a:cubicBezTo>
                <a:lnTo>
                  <a:pt x="21600" y="7058"/>
                </a:lnTo>
                <a:cubicBezTo>
                  <a:pt x="21600" y="5792"/>
                  <a:pt x="20927" y="4766"/>
                  <a:pt x="20097" y="4766"/>
                </a:cubicBezTo>
                <a:lnTo>
                  <a:pt x="16212" y="4766"/>
                </a:lnTo>
                <a:lnTo>
                  <a:pt x="1577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value of the element = the column name in the second data set</a:t>
            </a:r>
          </a:p>
        </p:txBody>
      </p:sp>
      <p:sp>
        <p:nvSpPr>
          <p:cNvPr id="418" name="Shape 418"/>
          <p:cNvSpPr/>
          <p:nvPr/>
        </p:nvSpPr>
        <p:spPr>
          <a:xfrm>
            <a:off x="9068042" y="5778169"/>
            <a:ext cx="7426723" cy="4101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589" y="5242"/>
                </a:lnTo>
                <a:cubicBezTo>
                  <a:pt x="17394" y="5016"/>
                  <a:pt x="17163" y="4880"/>
                  <a:pt x="16915" y="4880"/>
                </a:cubicBezTo>
                <a:lnTo>
                  <a:pt x="1257" y="4880"/>
                </a:lnTo>
                <a:cubicBezTo>
                  <a:pt x="563" y="4880"/>
                  <a:pt x="0" y="5899"/>
                  <a:pt x="0" y="7156"/>
                </a:cubicBezTo>
                <a:lnTo>
                  <a:pt x="0" y="19324"/>
                </a:lnTo>
                <a:cubicBezTo>
                  <a:pt x="0" y="20581"/>
                  <a:pt x="563" y="21600"/>
                  <a:pt x="1257" y="21600"/>
                </a:cubicBezTo>
                <a:lnTo>
                  <a:pt x="16915" y="21600"/>
                </a:lnTo>
                <a:cubicBezTo>
                  <a:pt x="17609" y="21600"/>
                  <a:pt x="18172" y="20581"/>
                  <a:pt x="18172" y="19324"/>
                </a:cubicBezTo>
                <a:lnTo>
                  <a:pt x="18172" y="7156"/>
                </a:lnTo>
                <a:cubicBezTo>
                  <a:pt x="18172" y="6843"/>
                  <a:pt x="18136" y="6544"/>
                  <a:pt x="18073" y="62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name of the element = the column name in the first data set</a:t>
            </a:r>
          </a:p>
        </p:txBody>
      </p:sp>
      <p:sp>
        <p:nvSpPr>
          <p:cNvPr id="419" name="Shape 419"/>
          <p:cNvSpPr/>
          <p:nvPr/>
        </p:nvSpPr>
        <p:spPr>
          <a:xfrm>
            <a:off x="2987315" y="5810316"/>
            <a:ext cx="10483851" cy="4069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59" y="5854"/>
                </a:lnTo>
                <a:cubicBezTo>
                  <a:pt x="11303" y="5194"/>
                  <a:pt x="11023" y="4748"/>
                  <a:pt x="10701" y="4748"/>
                </a:cubicBezTo>
                <a:lnTo>
                  <a:pt x="890" y="4748"/>
                </a:lnTo>
                <a:cubicBezTo>
                  <a:pt x="399" y="4748"/>
                  <a:pt x="0" y="5775"/>
                  <a:pt x="0" y="7042"/>
                </a:cubicBezTo>
                <a:lnTo>
                  <a:pt x="0" y="19306"/>
                </a:lnTo>
                <a:cubicBezTo>
                  <a:pt x="0" y="20573"/>
                  <a:pt x="399" y="21600"/>
                  <a:pt x="890" y="21600"/>
                </a:cubicBezTo>
                <a:lnTo>
                  <a:pt x="10701" y="21600"/>
                </a:lnTo>
                <a:cubicBezTo>
                  <a:pt x="11193" y="21600"/>
                  <a:pt x="11592" y="20573"/>
                  <a:pt x="11592" y="19306"/>
                </a:cubicBezTo>
                <a:lnTo>
                  <a:pt x="11592" y="7164"/>
                </a:lnTo>
                <a:lnTo>
                  <a:pt x="2160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named vector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8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if the names do not match?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2288213" y="3029829"/>
            <a:ext cx="19807573" cy="140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1622">
              <a:defRPr sz="54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a named vector to match on variables with different names.</a:t>
            </a:r>
          </a:p>
        </p:txBody>
      </p:sp>
      <p:sp>
        <p:nvSpPr>
          <p:cNvPr id="425" name="Shape 425"/>
          <p:cNvSpPr/>
          <p:nvPr/>
        </p:nvSpPr>
        <p:spPr>
          <a:xfrm>
            <a:off x="2294563" y="4523752"/>
            <a:ext cx="1979487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6" name="Shape 426"/>
          <p:cNvSpPr txBox="1"/>
          <p:nvPr/>
        </p:nvSpPr>
        <p:spPr>
          <a:xfrm>
            <a:off x="2438119" y="4893730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band %&gt;% left_join(instrument2, by = </a:t>
            </a:r>
            <a:r>
              <a:t>c("name" = "artist")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30" name="Group 430"/>
          <p:cNvGrpSpPr/>
          <p:nvPr/>
        </p:nvGrpSpPr>
        <p:grpSpPr>
          <a:xfrm>
            <a:off x="1594569" y="6496999"/>
            <a:ext cx="5168901" cy="4772243"/>
            <a:chOff x="0" y="0"/>
            <a:chExt cx="5168900" cy="4772241"/>
          </a:xfrm>
        </p:grpSpPr>
        <p:graphicFrame>
          <p:nvGraphicFramePr>
            <p:cNvPr id="428" name="Table 428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429" name="Shape 429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433" name="Group 433"/>
          <p:cNvGrpSpPr/>
          <p:nvPr/>
        </p:nvGrpSpPr>
        <p:grpSpPr>
          <a:xfrm>
            <a:off x="8568631" y="6510142"/>
            <a:ext cx="5156201" cy="4758657"/>
            <a:chOff x="0" y="0"/>
            <a:chExt cx="5156200" cy="4758655"/>
          </a:xfrm>
        </p:grpSpPr>
        <p:graphicFrame>
          <p:nvGraphicFramePr>
            <p:cNvPr id="431" name="Table 431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artist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432" name="Shape 432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defTabSz="578358">
                <a:spcBef>
                  <a:spcPts val="2300"/>
                </a:spcBef>
                <a:defRPr sz="4455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instrument2</a:t>
              </a:r>
            </a:p>
          </p:txBody>
        </p:sp>
      </p:grpSp>
      <p:sp>
        <p:nvSpPr>
          <p:cNvPr id="434" name="Shape 434"/>
          <p:cNvSpPr txBox="1"/>
          <p:nvPr/>
        </p:nvSpPr>
        <p:spPr>
          <a:xfrm>
            <a:off x="7280923" y="8479986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4058828" y="8479986"/>
            <a:ext cx="757556" cy="1332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436" name="Table 436"/>
          <p:cNvGraphicFramePr/>
          <p:nvPr/>
        </p:nvGraphicFramePr>
        <p:xfrm>
          <a:off x="15169430" y="7414705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&lt;NA&gt;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A0C28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creen Shot 2017-08-04 at 2.21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0377" y="5178947"/>
            <a:ext cx="9715987" cy="1175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232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1359199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Shape 442"/>
          <p:cNvSpPr txBox="1"/>
          <p:nvPr/>
        </p:nvSpPr>
        <p:spPr>
          <a:xfrm>
            <a:off x="13761989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Airport names</a:t>
            </a:r>
          </a:p>
        </p:txBody>
      </p:sp>
      <p:sp>
        <p:nvSpPr>
          <p:cNvPr id="444" name="Shape 444"/>
          <p:cNvSpPr/>
          <p:nvPr/>
        </p:nvSpPr>
        <p:spPr>
          <a:xfrm>
            <a:off x="97855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 txBox="1"/>
          <p:nvPr/>
        </p:nvSpPr>
        <p:spPr>
          <a:xfrm>
            <a:off x="1148546" y="4060000"/>
            <a:ext cx="9844748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1362009" y="5531317"/>
            <a:ext cx="14366665" cy="1524209"/>
            <a:chOff x="0" y="0"/>
            <a:chExt cx="14366663" cy="1524207"/>
          </a:xfrm>
        </p:grpSpPr>
        <p:sp>
          <p:nvSpPr>
            <p:cNvPr id="446" name="Shape 446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2046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49" name="Shape 4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creen Shot 2017-08-04 at 2.21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80377" y="5178947"/>
            <a:ext cx="9715987" cy="11754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Screen Shot 2017-08-04 at 2.22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3232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6" name="Group 456"/>
          <p:cNvGrpSpPr/>
          <p:nvPr/>
        </p:nvGrpSpPr>
        <p:grpSpPr>
          <a:xfrm>
            <a:off x="1362009" y="5531317"/>
            <a:ext cx="14366665" cy="1524209"/>
            <a:chOff x="0" y="0"/>
            <a:chExt cx="14366663" cy="1524207"/>
          </a:xfrm>
        </p:grpSpPr>
        <p:sp>
          <p:nvSpPr>
            <p:cNvPr id="454" name="Shape 454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2046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57" name="Shape 4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8" name="Shape 458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0727">
              <a:defRPr sz="8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common syntax - matching names</a:t>
            </a:r>
          </a:p>
        </p:txBody>
      </p:sp>
      <p:sp>
        <p:nvSpPr>
          <p:cNvPr id="459" name="Shape 459"/>
          <p:cNvSpPr/>
          <p:nvPr/>
        </p:nvSpPr>
        <p:spPr>
          <a:xfrm>
            <a:off x="2294563" y="3094205"/>
            <a:ext cx="19794875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0" name="Shape 460"/>
          <p:cNvSpPr txBox="1"/>
          <p:nvPr/>
        </p:nvSpPr>
        <p:spPr>
          <a:xfrm>
            <a:off x="2438119" y="3464182"/>
            <a:ext cx="19649169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 left_join(airports, by = </a:t>
            </a:r>
            <a:r>
              <a:t>c("dest" = "faa")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463" name="Shape 463"/>
          <p:cNvSpPr txBox="1"/>
          <p:nvPr>
            <p:ph type="body" idx="4294967295"/>
          </p:nvPr>
        </p:nvSpPr>
        <p:spPr>
          <a:xfrm>
            <a:off x="1445226" y="2751992"/>
            <a:ext cx="21493548" cy="76552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Join </a:t>
            </a:r>
            <a:r>
              <a:rPr b="1"/>
              <a:t>flights</a:t>
            </a:r>
            <a:r>
              <a:t> and </a:t>
            </a:r>
            <a:r>
              <a:rPr b="1"/>
              <a:t>airports </a:t>
            </a:r>
            <a:r>
              <a:t>by </a:t>
            </a:r>
            <a:r>
              <a:rPr b="1"/>
              <a:t>dest</a:t>
            </a:r>
            <a:r>
              <a:t> and </a:t>
            </a:r>
            <a:r>
              <a:rPr b="1"/>
              <a:t>faa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Then </a:t>
            </a:r>
            <a:r>
              <a:rPr b="1"/>
              <a:t>for each name</a:t>
            </a:r>
            <a:r>
              <a:t>, compute the </a:t>
            </a:r>
            <a:r>
              <a:rPr b="1"/>
              <a:t>distance</a:t>
            </a:r>
            <a:r>
              <a:t> from NYC and the average </a:t>
            </a:r>
            <a:r>
              <a:rPr b="1"/>
              <a:t>arr_delay</a:t>
            </a:r>
            <a:r>
              <a:t>.  Hint: use first() to get the first value of distance.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Order by average delay, worst to best.</a:t>
            </a:r>
          </a:p>
        </p:txBody>
      </p:sp>
      <p:pic>
        <p:nvPicPr>
          <p:cNvPr id="464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65" name="Shape 46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4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nycflights13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2516">
              <a:spcBef>
                <a:spcPts val="2300"/>
              </a:spcBef>
              <a:defRPr sz="58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about every flight that departed La Guardia, JFK, or Newark airports in 2013</a:t>
            </a:r>
          </a:p>
        </p:txBody>
      </p:sp>
      <p:sp>
        <p:nvSpPr>
          <p:cNvPr id="129" name="Shape 129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" name="Shape 130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library(nycflights13)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1874877" y="4487404"/>
            <a:ext cx="6053164" cy="4380989"/>
            <a:chOff x="0" y="0"/>
            <a:chExt cx="6053163" cy="4380988"/>
          </a:xfrm>
        </p:grpSpPr>
        <p:grpSp>
          <p:nvGrpSpPr>
            <p:cNvPr id="140" name="Group 140"/>
            <p:cNvGrpSpPr/>
            <p:nvPr/>
          </p:nvGrpSpPr>
          <p:grpSpPr>
            <a:xfrm>
              <a:off x="386779" y="0"/>
              <a:ext cx="5666385" cy="4380989"/>
              <a:chOff x="0" y="0"/>
              <a:chExt cx="5666384" cy="4380988"/>
            </a:xfrm>
          </p:grpSpPr>
          <p:sp>
            <p:nvSpPr>
              <p:cNvPr id="131" name="Shape 131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3" name="Shape 133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4" name="Shape 134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6" name="Shape 136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7" name="Shape 137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8" name="Shape 138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39" name="Shape 139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41" name="Shape 141"/>
            <p:cNvSpPr txBox="1"/>
            <p:nvPr/>
          </p:nvSpPr>
          <p:spPr>
            <a:xfrm>
              <a:off x="0" y="168040"/>
              <a:ext cx="5492814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</a:t>
              </a:r>
            </a:p>
          </p:txBody>
        </p:sp>
      </p:grpSp>
      <p:sp>
        <p:nvSpPr>
          <p:cNvPr id="143" name="Shape 143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061675" y="681159"/>
            <a:ext cx="22354685" cy="1235368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 txBox="1"/>
          <p:nvPr/>
        </p:nvSpPr>
        <p:spPr>
          <a:xfrm>
            <a:off x="1423408" y="907286"/>
            <a:ext cx="22195177" cy="12157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filter(!is.na(arr_delay))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left_join(airports, by = c("dest" = "faa"))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group_by(name)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summarise(distance = first(distance), 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  delay = mean(arr_delay)) %&gt;%</a:t>
            </a:r>
          </a:p>
          <a:p>
            <a:pPr algn="l" defTabSz="578358">
              <a:spcBef>
                <a:spcPts val="1400"/>
              </a:spcBef>
              <a:defRPr sz="4950">
                <a:latin typeface="Monaco"/>
                <a:ea typeface="Monaco"/>
                <a:cs typeface="Monaco"/>
                <a:sym typeface="Monaco"/>
              </a:defRPr>
            </a:pPr>
            <a:r>
              <a:t>  arrange(desc(delay))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101 × 3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name  distance    delay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                  &lt;chr&gt;    &lt;dbl&gt;    &lt;dbl&gt;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      Columbia Metropolitan      602 41.76415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               Tulsa Intl     1215 33.65986</a:t>
            </a:r>
          </a:p>
          <a:p>
            <a:pPr algn="l" defTabSz="578358">
              <a:defRPr sz="49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        Will Rogers World     1325 30.61905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filtering joins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filtering joins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1758337" y="3326800"/>
            <a:ext cx="20902092" cy="6872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Mutating joins</a:t>
            </a:r>
            <a:r>
              <a:t> use information from one data set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to add variables</a:t>
            </a:r>
            <a:r>
              <a:t> </a:t>
            </a:r>
            <a:r>
              <a:t>to another data set (like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mutate()</a:t>
            </a:r>
            <a:r>
              <a:t>)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1A769"/>
                </a:solidFill>
              </a:rPr>
              <a:t>Filtering joins</a:t>
            </a:r>
            <a:r>
              <a:t> </a:t>
            </a:r>
            <a:r>
              <a:t>use information from one data set</a:t>
            </a:r>
            <a:r>
              <a:t> </a:t>
            </a:r>
            <a:r>
              <a:rPr b="1">
                <a:solidFill>
                  <a:srgbClr val="8BB274"/>
                </a:solidFill>
              </a:rPr>
              <a:t>to extract cases</a:t>
            </a:r>
            <a:r>
              <a:t> </a:t>
            </a:r>
            <a:r>
              <a:t>from another data set (like</a:t>
            </a:r>
            <a:r>
              <a:t> </a:t>
            </a:r>
            <a:r>
              <a:rPr b="1">
                <a:solidFill>
                  <a:srgbClr val="8BB175"/>
                </a:solidFill>
              </a:rPr>
              <a:t>filter()</a:t>
            </a:r>
            <a:r>
              <a:t>)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8" name="Shape 478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semi_join(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47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480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semi</a:t>
            </a:r>
          </a:p>
        </p:txBody>
      </p:sp>
      <p:grpSp>
        <p:nvGrpSpPr>
          <p:cNvPr id="483" name="Group 483"/>
          <p:cNvGrpSpPr/>
          <p:nvPr/>
        </p:nvGrpSpPr>
        <p:grpSpPr>
          <a:xfrm>
            <a:off x="2864569" y="5347759"/>
            <a:ext cx="5168901" cy="4772242"/>
            <a:chOff x="0" y="0"/>
            <a:chExt cx="5168900" cy="4772241"/>
          </a:xfrm>
        </p:grpSpPr>
        <p:graphicFrame>
          <p:nvGraphicFramePr>
            <p:cNvPr id="481" name="Table 481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482" name="Shape 482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9838631" y="5360902"/>
            <a:ext cx="5156201" cy="4758656"/>
            <a:chOff x="0" y="0"/>
            <a:chExt cx="5156200" cy="4758655"/>
          </a:xfrm>
        </p:grpSpPr>
        <p:graphicFrame>
          <p:nvGraphicFramePr>
            <p:cNvPr id="484" name="Table 484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485" name="Shape 485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487" name="Shape 487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489" name="Table 489"/>
          <p:cNvGraphicFramePr/>
          <p:nvPr/>
        </p:nvGraphicFramePr>
        <p:xfrm>
          <a:off x="16439430" y="6265464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Paul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Beatles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90" name="Shape 49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3863031" y="3050552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49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Shape 494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anti</a:t>
            </a:r>
          </a:p>
        </p:txBody>
      </p:sp>
      <p:grpSp>
        <p:nvGrpSpPr>
          <p:cNvPr id="497" name="Group 497"/>
          <p:cNvGrpSpPr/>
          <p:nvPr/>
        </p:nvGrpSpPr>
        <p:grpSpPr>
          <a:xfrm>
            <a:off x="2864569" y="5347759"/>
            <a:ext cx="5168901" cy="4772242"/>
            <a:chOff x="0" y="0"/>
            <a:chExt cx="5168900" cy="4772241"/>
          </a:xfrm>
        </p:grpSpPr>
        <p:graphicFrame>
          <p:nvGraphicFramePr>
            <p:cNvPr id="495" name="Table 495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496" name="Shape 496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band</a:t>
              </a:r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9838631" y="5360902"/>
            <a:ext cx="5156201" cy="4758656"/>
            <a:chOff x="0" y="0"/>
            <a:chExt cx="5156200" cy="4758655"/>
          </a:xfrm>
        </p:grpSpPr>
        <p:graphicFrame>
          <p:nvGraphicFramePr>
            <p:cNvPr id="498" name="Table 498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499" name="Shape 499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sp>
        <p:nvSpPr>
          <p:cNvPr id="501" name="Shape 501"/>
          <p:cNvSpPr txBox="1"/>
          <p:nvPr/>
        </p:nvSpPr>
        <p:spPr>
          <a:xfrm>
            <a:off x="8550923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15328828" y="7330745"/>
            <a:ext cx="757556" cy="133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=</a:t>
            </a:r>
          </a:p>
        </p:txBody>
      </p:sp>
      <p:graphicFrame>
        <p:nvGraphicFramePr>
          <p:cNvPr id="503" name="Table 503"/>
          <p:cNvGraphicFramePr/>
          <p:nvPr/>
        </p:nvGraphicFramePr>
        <p:xfrm>
          <a:off x="16439430" y="6265464"/>
          <a:ext cx="8813553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band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Stones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4" name="Shape 504"/>
          <p:cNvSpPr txBox="1"/>
          <p:nvPr/>
        </p:nvSpPr>
        <p:spPr>
          <a:xfrm>
            <a:off x="4006588" y="3420530"/>
            <a:ext cx="1637082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band %&gt;% </a:t>
            </a:r>
            <a:r>
              <a:rPr>
                <a:solidFill>
                  <a:srgbClr val="000000"/>
                </a:solidFill>
              </a:rPr>
              <a:t>anti_join(</a:t>
            </a:r>
            <a:r>
              <a:t>instrument, by = "name"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Screen Shot 2017-08-04 at 2.22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19213" y="5175970"/>
            <a:ext cx="7076339" cy="1176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Screen Shot 2017-08-04 at 2.21.3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9457" y="5178947"/>
            <a:ext cx="9715988" cy="11754306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Shape 510"/>
          <p:cNvSpPr/>
          <p:nvPr/>
        </p:nvSpPr>
        <p:spPr>
          <a:xfrm>
            <a:off x="1131076" y="3800335"/>
            <a:ext cx="9593116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1" name="Shape 511"/>
          <p:cNvSpPr txBox="1"/>
          <p:nvPr/>
        </p:nvSpPr>
        <p:spPr>
          <a:xfrm>
            <a:off x="1301070" y="4060000"/>
            <a:ext cx="8952762" cy="1017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airports </a:t>
            </a:r>
            <a:r>
              <a:rPr>
                <a:solidFill>
                  <a:srgbClr val="A6AAA9"/>
                </a:solidFill>
              </a:rPr>
              <a:t>%&gt;% select(1:3)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Airport names</a:t>
            </a:r>
          </a:p>
        </p:txBody>
      </p:sp>
      <p:sp>
        <p:nvSpPr>
          <p:cNvPr id="513" name="Shape 513"/>
          <p:cNvSpPr/>
          <p:nvPr/>
        </p:nvSpPr>
        <p:spPr>
          <a:xfrm>
            <a:off x="13244532" y="3800335"/>
            <a:ext cx="9937689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4" name="Shape 514"/>
          <p:cNvSpPr txBox="1"/>
          <p:nvPr/>
        </p:nvSpPr>
        <p:spPr>
          <a:xfrm>
            <a:off x="13414526" y="4060000"/>
            <a:ext cx="9844749" cy="1017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</a:t>
            </a:r>
            <a:r>
              <a:rPr>
                <a:solidFill>
                  <a:srgbClr val="A6AAA9"/>
                </a:solidFill>
              </a:rPr>
              <a:t>%&gt;% select(14:15)</a:t>
            </a:r>
          </a:p>
        </p:txBody>
      </p:sp>
      <p:grpSp>
        <p:nvGrpSpPr>
          <p:cNvPr id="517" name="Group 517"/>
          <p:cNvGrpSpPr/>
          <p:nvPr/>
        </p:nvGrpSpPr>
        <p:grpSpPr>
          <a:xfrm>
            <a:off x="673990" y="5531317"/>
            <a:ext cx="15255665" cy="1524209"/>
            <a:chOff x="0" y="0"/>
            <a:chExt cx="15255663" cy="1524207"/>
          </a:xfrm>
        </p:grpSpPr>
        <p:sp>
          <p:nvSpPr>
            <p:cNvPr id="515" name="Shape 515"/>
            <p:cNvSpPr/>
            <p:nvPr/>
          </p:nvSpPr>
          <p:spPr>
            <a:xfrm>
              <a:off x="0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12935632" y="0"/>
              <a:ext cx="2320032" cy="1524208"/>
            </a:xfrm>
            <a:prstGeom prst="ellipse">
              <a:avLst/>
            </a:prstGeom>
            <a:noFill/>
            <a:ln w="165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18" name="Shape 51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521" name="Shape 521"/>
          <p:cNvSpPr txBox="1"/>
          <p:nvPr>
            <p:ph type="body" idx="4294967295"/>
          </p:nvPr>
        </p:nvSpPr>
        <p:spPr>
          <a:xfrm>
            <a:off x="2187518" y="2996430"/>
            <a:ext cx="20239978" cy="826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How many airports in </a:t>
            </a:r>
            <a:r>
              <a:rPr b="1"/>
              <a:t>airports</a:t>
            </a:r>
            <a:r>
              <a:t> are serviced by flights in </a:t>
            </a:r>
            <a:r>
              <a:rPr b="1"/>
              <a:t>flights</a:t>
            </a:r>
            <a:r>
              <a:t>?</a:t>
            </a:r>
            <a:r>
              <a:rPr b="1"/>
              <a:t> </a:t>
            </a:r>
            <a:r>
              <a:t>(i.e. how many places can you fly to direct from New York?)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Notice that the column to filter on is named </a:t>
            </a:r>
            <a:r>
              <a:rPr b="1"/>
              <a:t>faa</a:t>
            </a:r>
            <a:r>
              <a:t> in the </a:t>
            </a:r>
            <a:r>
              <a:rPr b="1"/>
              <a:t>airports</a:t>
            </a:r>
            <a:r>
              <a:t> dataset and </a:t>
            </a:r>
            <a:r>
              <a:rPr b="1"/>
              <a:t>dest</a:t>
            </a:r>
            <a:r>
              <a:t> in the </a:t>
            </a:r>
            <a:r>
              <a:rPr b="1"/>
              <a:t>flights</a:t>
            </a:r>
            <a:r>
              <a:t> dataset.</a:t>
            </a:r>
          </a:p>
        </p:txBody>
      </p:sp>
      <p:pic>
        <p:nvPicPr>
          <p:cNvPr id="52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23" name="Shape 5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hape 526"/>
          <p:cNvSpPr/>
          <p:nvPr/>
        </p:nvSpPr>
        <p:spPr>
          <a:xfrm>
            <a:off x="1061675" y="681159"/>
            <a:ext cx="21027056" cy="34876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7" name="Shape 527"/>
          <p:cNvSpPr txBox="1"/>
          <p:nvPr/>
        </p:nvSpPr>
        <p:spPr>
          <a:xfrm>
            <a:off x="1423408" y="907286"/>
            <a:ext cx="20346827" cy="334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airports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semi_join(flights, by = c("faa" = "dest"))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select(faa)</a:t>
            </a:r>
          </a:p>
        </p:txBody>
      </p:sp>
      <p:pic>
        <p:nvPicPr>
          <p:cNvPr id="528" name="Screen Shot 2017-08-04 at 2.18.0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959" b="0"/>
          <a:stretch>
            <a:fillRect/>
          </a:stretch>
        </p:blipFill>
        <p:spPr>
          <a:xfrm>
            <a:off x="2640805" y="4254482"/>
            <a:ext cx="17868787" cy="935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Shape 53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distinct()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57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Removes rows with duplicate values (in a column).</a:t>
            </a:r>
          </a:p>
        </p:txBody>
      </p:sp>
      <p:sp>
        <p:nvSpPr>
          <p:cNvPr id="533" name="Shape 533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df, name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6711005" y="7462965"/>
            <a:ext cx="5168901" cy="4772242"/>
            <a:chOff x="0" y="0"/>
            <a:chExt cx="5168900" cy="4772241"/>
          </a:xfrm>
        </p:grpSpPr>
        <p:graphicFrame>
          <p:nvGraphicFramePr>
            <p:cNvPr id="535" name="Table 535"/>
            <p:cNvGraphicFramePr/>
            <p:nvPr/>
          </p:nvGraphicFramePr>
          <p:xfrm>
            <a:off x="0" y="886041"/>
            <a:ext cx="5168900" cy="38862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42785"/>
                  <a:gridCol w="2542785"/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Zeppelin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36" name="Shape 536"/>
            <p:cNvSpPr txBox="1"/>
            <p:nvPr/>
          </p:nvSpPr>
          <p:spPr>
            <a:xfrm>
              <a:off x="1353065" y="0"/>
              <a:ext cx="2455642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df</a:t>
              </a:r>
            </a:p>
          </p:txBody>
        </p:sp>
      </p:grpSp>
      <p:graphicFrame>
        <p:nvGraphicFramePr>
          <p:cNvPr id="538" name="Table 538"/>
          <p:cNvGraphicFramePr/>
          <p:nvPr/>
        </p:nvGraphicFramePr>
        <p:xfrm>
          <a:off x="13421284" y="838710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John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539" name="Shape 539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roup 543"/>
          <p:cNvGrpSpPr/>
          <p:nvPr/>
        </p:nvGrpSpPr>
        <p:grpSpPr>
          <a:xfrm>
            <a:off x="6717355" y="7469758"/>
            <a:ext cx="5156201" cy="4758657"/>
            <a:chOff x="0" y="0"/>
            <a:chExt cx="5156200" cy="4758655"/>
          </a:xfrm>
        </p:grpSpPr>
        <p:graphicFrame>
          <p:nvGraphicFramePr>
            <p:cNvPr id="541" name="Table 541"/>
            <p:cNvGraphicFramePr/>
            <p:nvPr/>
          </p:nvGraphicFramePr>
          <p:xfrm>
            <a:off x="0" y="859755"/>
            <a:ext cx="5156200" cy="3898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537650"/>
                  <a:gridCol w="2537650"/>
                </a:tblGrid>
                <a:tr h="95339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5339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542" name="Shape 542"/>
            <p:cNvSpPr txBox="1"/>
            <p:nvPr/>
          </p:nvSpPr>
          <p:spPr>
            <a:xfrm>
              <a:off x="1025711" y="0"/>
              <a:ext cx="3104778" cy="91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>
                <a:spcBef>
                  <a:spcPts val="2400"/>
                </a:spcBef>
                <a:defRPr sz="45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instrument</a:t>
              </a:r>
            </a:p>
          </p:txBody>
        </p:sp>
      </p:grpSp>
      <p:pic>
        <p:nvPicPr>
          <p:cNvPr id="54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Shape 5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distinct()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3324304" y="3242668"/>
            <a:ext cx="1667063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57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Removes rows with duplicate values (in a column).</a:t>
            </a:r>
          </a:p>
        </p:txBody>
      </p:sp>
      <p:sp>
        <p:nvSpPr>
          <p:cNvPr id="547" name="Shape 547"/>
          <p:cNvSpPr/>
          <p:nvPr/>
        </p:nvSpPr>
        <p:spPr>
          <a:xfrm>
            <a:off x="3330654" y="4624756"/>
            <a:ext cx="1665793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 txBox="1"/>
          <p:nvPr/>
        </p:nvSpPr>
        <p:spPr>
          <a:xfrm>
            <a:off x="3474210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distinct(</a:t>
            </a:r>
            <a:r>
              <a:t>instrument, plays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graphicFrame>
        <p:nvGraphicFramePr>
          <p:cNvPr id="549" name="Table 549"/>
          <p:cNvGraphicFramePr/>
          <p:nvPr/>
        </p:nvGraphicFramePr>
        <p:xfrm>
          <a:off x="13421284" y="8387106"/>
          <a:ext cx="6286745" cy="38227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540000"/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olidFill>
                            <a:srgbClr val="FFFFFF"/>
                          </a:solidFill>
                          <a:sym typeface="Helvetica"/>
                        </a:rPr>
                        <a:t>plays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guitar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550" name="Shape 550"/>
          <p:cNvSpPr/>
          <p:nvPr/>
        </p:nvSpPr>
        <p:spPr>
          <a:xfrm>
            <a:off x="12254286" y="9617640"/>
            <a:ext cx="754519" cy="462891"/>
          </a:xfrm>
          <a:prstGeom prst="rightArrow">
            <a:avLst>
              <a:gd name="adj1" fmla="val 29869"/>
              <a:gd name="adj2" fmla="val 69292"/>
            </a:avLst>
          </a:prstGeom>
          <a:solidFill>
            <a:srgbClr val="53585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roup 149"/>
          <p:cNvGrpSpPr/>
          <p:nvPr/>
        </p:nvGrpSpPr>
        <p:grpSpPr>
          <a:xfrm>
            <a:off x="4813753" y="3356218"/>
            <a:ext cx="14756494" cy="9584111"/>
            <a:chOff x="0" y="0"/>
            <a:chExt cx="14756493" cy="9584110"/>
          </a:xfrm>
        </p:grpSpPr>
        <p:pic>
          <p:nvPicPr>
            <p:cNvPr id="146" name="nycflights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756494" cy="9297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7" name="Shape 147"/>
            <p:cNvSpPr/>
            <p:nvPr/>
          </p:nvSpPr>
          <p:spPr>
            <a:xfrm>
              <a:off x="858803" y="8822396"/>
              <a:ext cx="2692423" cy="761715"/>
            </a:xfrm>
            <a:prstGeom prst="rect">
              <a:avLst/>
            </a:prstGeom>
            <a:noFill/>
            <a:ln w="50800" cap="flat">
              <a:solidFill>
                <a:srgbClr val="21212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3100">
                  <a:solidFill>
                    <a:srgbClr val="4242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1667496" y="8128424"/>
              <a:ext cx="1075036" cy="6604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3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sp>
        <p:nvSpPr>
          <p:cNvPr id="150" name="Shape 1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nycflights13</a:t>
            </a:r>
          </a:p>
        </p:txBody>
      </p:sp>
      <p:pic>
        <p:nvPicPr>
          <p:cNvPr id="151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21475" y="2776631"/>
            <a:ext cx="3141050" cy="10036239"/>
          </a:xfrm>
          <a:prstGeom prst="rect">
            <a:avLst/>
          </a:prstGeom>
        </p:spPr>
      </p:pic>
      <p:grpSp>
        <p:nvGrpSpPr>
          <p:cNvPr id="155" name="Group 155"/>
          <p:cNvGrpSpPr/>
          <p:nvPr/>
        </p:nvGrpSpPr>
        <p:grpSpPr>
          <a:xfrm>
            <a:off x="11021520" y="10260731"/>
            <a:ext cx="7740030" cy="1597795"/>
            <a:chOff x="0" y="0"/>
            <a:chExt cx="7740027" cy="1597794"/>
          </a:xfrm>
        </p:grpSpPr>
        <p:sp>
          <p:nvSpPr>
            <p:cNvPr id="153" name="Shape 153"/>
            <p:cNvSpPr/>
            <p:nvPr/>
          </p:nvSpPr>
          <p:spPr>
            <a:xfrm>
              <a:off x="5068273" y="812123"/>
              <a:ext cx="2671755" cy="785672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0"/>
              <a:ext cx="2375186" cy="785672"/>
            </a:xfrm>
            <a:prstGeom prst="rect">
              <a:avLst/>
            </a:prstGeom>
            <a:solidFill>
              <a:srgbClr val="007DD6">
                <a:alpha val="49629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56" name="Shape 156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2"/>
      <p:bldP build="whole" bldLvl="1" animBg="1" rev="0" advAuto="0" spid="15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Shape 55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Recap: Two table verbs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6155265" y="3032510"/>
            <a:ext cx="16368497" cy="963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left_join()</a:t>
            </a:r>
            <a:r>
              <a:t> </a:t>
            </a:r>
            <a:r>
              <a:t>retains all cases in </a:t>
            </a:r>
            <a:r>
              <a:rPr b="1"/>
              <a:t>left</a:t>
            </a:r>
            <a:r>
              <a:t> data set</a:t>
            </a:r>
          </a:p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right_join()</a:t>
            </a:r>
            <a:r>
              <a:t> retains all cases in </a:t>
            </a:r>
            <a:r>
              <a:rPr b="1"/>
              <a:t>right</a:t>
            </a:r>
            <a:r>
              <a:t> data set</a:t>
            </a:r>
          </a:p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full_join()</a:t>
            </a:r>
            <a:r>
              <a:t> retains all cases in </a:t>
            </a:r>
            <a:r>
              <a:rPr b="1"/>
              <a:t>either</a:t>
            </a:r>
            <a:r>
              <a:t> data set</a:t>
            </a:r>
          </a:p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inner_join()</a:t>
            </a:r>
            <a:r>
              <a:t> retains only cases in </a:t>
            </a:r>
            <a:r>
              <a:rPr b="1"/>
              <a:t>both</a:t>
            </a:r>
            <a:r>
              <a:t> data sets</a:t>
            </a:r>
          </a:p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semi_join()</a:t>
            </a:r>
            <a:r>
              <a:t> extracts cases that </a:t>
            </a:r>
            <a:r>
              <a:rPr b="1"/>
              <a:t>have a match</a:t>
            </a:r>
          </a:p>
          <a:p>
            <a:pPr algn="l" defTabSz="554990">
              <a:lnSpc>
                <a:spcPct val="180000"/>
              </a:lnSpc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anti_join()</a:t>
            </a:r>
            <a:r>
              <a:t> extracts cases that </a:t>
            </a:r>
            <a:r>
              <a:rPr b="1"/>
              <a:t>do not have a match</a:t>
            </a:r>
          </a:p>
        </p:txBody>
      </p:sp>
      <p:grpSp>
        <p:nvGrpSpPr>
          <p:cNvPr id="561" name="Group 561"/>
          <p:cNvGrpSpPr/>
          <p:nvPr/>
        </p:nvGrpSpPr>
        <p:grpSpPr>
          <a:xfrm>
            <a:off x="1898338" y="3300093"/>
            <a:ext cx="11627717" cy="3847011"/>
            <a:chOff x="38100" y="17375"/>
            <a:chExt cx="11627715" cy="3847010"/>
          </a:xfrm>
        </p:grpSpPr>
        <p:graphicFrame>
          <p:nvGraphicFramePr>
            <p:cNvPr id="556" name="Table 556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57" name="Table 557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558" name="Shape 558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59" name="Shape 559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60" name="Table 560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567" name="Group 567"/>
          <p:cNvGrpSpPr/>
          <p:nvPr/>
        </p:nvGrpSpPr>
        <p:grpSpPr>
          <a:xfrm>
            <a:off x="1898338" y="5020873"/>
            <a:ext cx="11627717" cy="3847011"/>
            <a:chOff x="38100" y="17375"/>
            <a:chExt cx="11627715" cy="3847010"/>
          </a:xfrm>
        </p:grpSpPr>
        <p:graphicFrame>
          <p:nvGraphicFramePr>
            <p:cNvPr id="562" name="Table 562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63" name="Table 563"/>
            <p:cNvGraphicFramePr/>
            <p:nvPr/>
          </p:nvGraphicFramePr>
          <p:xfrm>
            <a:off x="1419781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64" name="Shape 564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65" name="Shape 565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66" name="Table 566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573" name="Group 573"/>
          <p:cNvGrpSpPr/>
          <p:nvPr/>
        </p:nvGrpSpPr>
        <p:grpSpPr>
          <a:xfrm>
            <a:off x="1898338" y="6665453"/>
            <a:ext cx="11627717" cy="3847011"/>
            <a:chOff x="38100" y="17375"/>
            <a:chExt cx="11627715" cy="3847010"/>
          </a:xfrm>
        </p:grpSpPr>
        <p:graphicFrame>
          <p:nvGraphicFramePr>
            <p:cNvPr id="568" name="Table 568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69" name="Table 569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  <p:sp>
          <p:nvSpPr>
            <p:cNvPr id="570" name="Shape 570"/>
            <p:cNvSpPr txBox="1"/>
            <p:nvPr/>
          </p:nvSpPr>
          <p:spPr>
            <a:xfrm>
              <a:off x="896920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71" name="Shape 571"/>
            <p:cNvSpPr txBox="1"/>
            <p:nvPr/>
          </p:nvSpPr>
          <p:spPr>
            <a:xfrm>
              <a:off x="2296338" y="17375"/>
              <a:ext cx="414656" cy="651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72" name="Table 572"/>
            <p:cNvGraphicFramePr/>
            <p:nvPr/>
          </p:nvGraphicFramePr>
          <p:xfrm>
            <a:off x="2852263" y="38100"/>
            <a:ext cx="8813553" cy="38227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45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</a:tbl>
            </a:graphicData>
          </a:graphic>
        </p:graphicFrame>
      </p:grpSp>
      <p:grpSp>
        <p:nvGrpSpPr>
          <p:cNvPr id="579" name="Group 579"/>
          <p:cNvGrpSpPr/>
          <p:nvPr/>
        </p:nvGrpSpPr>
        <p:grpSpPr>
          <a:xfrm>
            <a:off x="1898338" y="8462432"/>
            <a:ext cx="11627717" cy="3847012"/>
            <a:chOff x="38100" y="17375"/>
            <a:chExt cx="11627715" cy="3847010"/>
          </a:xfrm>
        </p:grpSpPr>
        <p:graphicFrame>
          <p:nvGraphicFramePr>
            <p:cNvPr id="574" name="Table 574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75" name="Table 575"/>
            <p:cNvGraphicFramePr/>
            <p:nvPr/>
          </p:nvGraphicFramePr>
          <p:xfrm>
            <a:off x="1419782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576" name="Shape 576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77" name="Shape 577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78" name="Table 578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585" name="Group 585"/>
          <p:cNvGrpSpPr/>
          <p:nvPr/>
        </p:nvGrpSpPr>
        <p:grpSpPr>
          <a:xfrm>
            <a:off x="1898338" y="10183212"/>
            <a:ext cx="11627717" cy="3847012"/>
            <a:chOff x="38100" y="17375"/>
            <a:chExt cx="11627715" cy="3847010"/>
          </a:xfrm>
        </p:grpSpPr>
        <p:graphicFrame>
          <p:nvGraphicFramePr>
            <p:cNvPr id="580" name="Table 580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1" name="Table 581"/>
            <p:cNvGraphicFramePr/>
            <p:nvPr/>
          </p:nvGraphicFramePr>
          <p:xfrm>
            <a:off x="1419782" y="38100"/>
            <a:ext cx="5088000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582" name="Shape 582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83" name="Shape 583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84" name="Table 584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Mick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Stones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591" name="Group 591"/>
          <p:cNvGrpSpPr/>
          <p:nvPr/>
        </p:nvGrpSpPr>
        <p:grpSpPr>
          <a:xfrm>
            <a:off x="1898338" y="11903992"/>
            <a:ext cx="11627717" cy="3847011"/>
            <a:chOff x="38100" y="17375"/>
            <a:chExt cx="11627715" cy="3847010"/>
          </a:xfrm>
        </p:grpSpPr>
        <p:graphicFrame>
          <p:nvGraphicFramePr>
            <p:cNvPr id="586" name="Table 586"/>
            <p:cNvGraphicFramePr/>
            <p:nvPr/>
          </p:nvGraphicFramePr>
          <p:xfrm>
            <a:off x="38100" y="38100"/>
            <a:ext cx="6286745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Beatles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graphicFrame>
          <p:nvGraphicFramePr>
            <p:cNvPr id="587" name="Table 587"/>
            <p:cNvGraphicFramePr/>
            <p:nvPr/>
          </p:nvGraphicFramePr>
          <p:xfrm>
            <a:off x="1419781" y="38100"/>
            <a:ext cx="5088001" cy="3826286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plays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John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Paul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bass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0C283"/>
                      </a:solidFill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Keith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guitar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sp>
          <p:nvSpPr>
            <p:cNvPr id="588" name="Shape 588"/>
            <p:cNvSpPr txBox="1"/>
            <p:nvPr/>
          </p:nvSpPr>
          <p:spPr>
            <a:xfrm>
              <a:off x="896920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+</a:t>
              </a:r>
            </a:p>
          </p:txBody>
        </p:sp>
        <p:sp>
          <p:nvSpPr>
            <p:cNvPr id="589" name="Shape 589"/>
            <p:cNvSpPr txBox="1"/>
            <p:nvPr/>
          </p:nvSpPr>
          <p:spPr>
            <a:xfrm>
              <a:off x="2296338" y="17375"/>
              <a:ext cx="414656" cy="651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34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=</a:t>
              </a:r>
            </a:p>
          </p:txBody>
        </p:sp>
        <p:graphicFrame>
          <p:nvGraphicFramePr>
            <p:cNvPr id="590" name="Table 590"/>
            <p:cNvGraphicFramePr/>
            <p:nvPr/>
          </p:nvGraphicFramePr>
          <p:xfrm>
            <a:off x="2852263" y="38100"/>
            <a:ext cx="8813553" cy="3822700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381000"/>
                  <a:gridCol w="381000"/>
                  <a:gridCol w="381000"/>
                </a:tblGrid>
                <a:tr h="152400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name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4500">
                            <a:solidFill>
                              <a:srgbClr val="FFFFFF"/>
                            </a:solidFill>
                            <a:sym typeface="Helvetica"/>
                          </a:rPr>
                          <a:t>band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1524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&lt;NA&gt;</a:t>
                        </a:r>
                      </a:p>
                    </a:txBody>
                    <a:tcPr marL="50800" marR="50800" marT="50800" marB="50800" anchor="ctr" anchorCtr="0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4" name="Shape 594"/>
          <p:cNvSpPr txBox="1"/>
          <p:nvPr/>
        </p:nvSpPr>
        <p:spPr>
          <a:xfrm>
            <a:off x="3064616" y="3202357"/>
            <a:ext cx="9999770" cy="1962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1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Transformation cheatsheet</a:t>
            </a:r>
          </a:p>
        </p:txBody>
      </p:sp>
      <p:pic>
        <p:nvPicPr>
          <p:cNvPr id="595" name="data-transformation.0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4165" y="4829430"/>
            <a:ext cx="9992661" cy="77216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96" name="pdf-dpl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597"/>
          <p:cNvSpPr txBox="1"/>
          <p:nvPr/>
        </p:nvSpPr>
        <p:spPr>
          <a:xfrm>
            <a:off x="3284289" y="648892"/>
            <a:ext cx="8552413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9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table verbs</a:t>
            </a:r>
          </a:p>
        </p:txBody>
      </p:sp>
      <p:sp>
        <p:nvSpPr>
          <p:cNvPr id="598" name="Shape 598"/>
          <p:cNvSpPr/>
          <p:nvPr/>
        </p:nvSpPr>
        <p:spPr>
          <a:xfrm flipH="1">
            <a:off x="7579073" y="890550"/>
            <a:ext cx="6982032" cy="12416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600" fill="norm" stroke="1" extrusionOk="0">
                <a:moveTo>
                  <a:pt x="4132" y="0"/>
                </a:moveTo>
                <a:lnTo>
                  <a:pt x="21597" y="7756"/>
                </a:lnTo>
                <a:lnTo>
                  <a:pt x="21567" y="19426"/>
                </a:lnTo>
                <a:lnTo>
                  <a:pt x="4085" y="21600"/>
                </a:lnTo>
                <a:cubicBezTo>
                  <a:pt x="1394" y="18214"/>
                  <a:pt x="2" y="14548"/>
                  <a:pt x="0" y="10839"/>
                </a:cubicBezTo>
                <a:cubicBezTo>
                  <a:pt x="-3" y="7102"/>
                  <a:pt x="1405" y="3408"/>
                  <a:pt x="4132" y="0"/>
                </a:cubicBez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7589125" y="5320961"/>
            <a:ext cx="4794082" cy="6738539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00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432463" y="7690250"/>
            <a:ext cx="1563045" cy="1999962"/>
          </a:xfrm>
          <a:prstGeom prst="rect">
            <a:avLst/>
          </a:prstGeom>
        </p:spPr>
      </p:pic>
      <p:sp>
        <p:nvSpPr>
          <p:cNvPr id="602" name="Shape 602"/>
          <p:cNvSpPr txBox="1"/>
          <p:nvPr/>
        </p:nvSpPr>
        <p:spPr>
          <a:xfrm rot="20517336">
            <a:off x="231122" y="7361000"/>
            <a:ext cx="1731708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on back</a:t>
            </a:r>
          </a:p>
        </p:txBody>
      </p:sp>
      <p:pic>
        <p:nvPicPr>
          <p:cNvPr id="603" name="data-transformation.pdf"/>
          <p:cNvPicPr>
            <a:picLocks noChangeAspect="1"/>
          </p:cNvPicPr>
          <p:nvPr/>
        </p:nvPicPr>
        <p:blipFill>
          <a:blip r:embed="rId5">
            <a:extLst/>
          </a:blip>
          <a:srcRect l="50388" t="6535" r="748" b="7696"/>
          <a:stretch>
            <a:fillRect/>
          </a:stretch>
        </p:blipFill>
        <p:spPr>
          <a:xfrm>
            <a:off x="13198642" y="927187"/>
            <a:ext cx="9119472" cy="123693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831199" y="3045866"/>
            <a:ext cx="22721602" cy="7624268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Databases</a:t>
            </a:r>
          </a:p>
        </p:txBody>
      </p:sp>
      <p:pic>
        <p:nvPicPr>
          <p:cNvPr id="606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07"/>
            <a:ext cx="6451600" cy="7477369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609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Join Data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7-07-03 at 1.40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0" name="Shape 160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72"/>
          <p:cNvGrpSpPr/>
          <p:nvPr/>
        </p:nvGrpSpPr>
        <p:grpSpPr>
          <a:xfrm>
            <a:off x="10994728" y="4543466"/>
            <a:ext cx="10665331" cy="17459836"/>
            <a:chOff x="0" y="0"/>
            <a:chExt cx="10665329" cy="17459835"/>
          </a:xfrm>
        </p:grpSpPr>
        <p:pic>
          <p:nvPicPr>
            <p:cNvPr id="163" name="Screen Shot 2019-06-10 at 12.06.5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8" t="362" r="588" b="0"/>
            <a:stretch>
              <a:fillRect/>
            </a:stretch>
          </p:blipFill>
          <p:spPr>
            <a:xfrm>
              <a:off x="0" y="0"/>
              <a:ext cx="10665330" cy="1745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Shape 164"/>
            <p:cNvSpPr txBox="1"/>
            <p:nvPr/>
          </p:nvSpPr>
          <p:spPr>
            <a:xfrm>
              <a:off x="6984122" y="115848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x="6984122" y="2183953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6984122" y="320941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6984122" y="4234882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6984122" y="526034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x="6984122" y="6285813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6984122" y="731127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71" name="Shape 171"/>
            <p:cNvSpPr txBox="1"/>
            <p:nvPr/>
          </p:nvSpPr>
          <p:spPr>
            <a:xfrm>
              <a:off x="6984122" y="8336742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</p:grpSp>
      <p:sp>
        <p:nvSpPr>
          <p:cNvPr id="173" name="Shape 173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Flights</a:t>
            </a:r>
          </a:p>
        </p:txBody>
      </p:sp>
      <p:pic>
        <p:nvPicPr>
          <p:cNvPr id="174" name="Screen Shot 2019-06-10 at 12.05.18 PM.png"/>
          <p:cNvPicPr>
            <a:picLocks noChangeAspect="1"/>
          </p:cNvPicPr>
          <p:nvPr/>
        </p:nvPicPr>
        <p:blipFill>
          <a:blip r:embed="rId3">
            <a:extLst/>
          </a:blip>
          <a:srcRect l="796" t="431" r="796" b="738"/>
          <a:stretch>
            <a:fillRect/>
          </a:stretch>
        </p:blipFill>
        <p:spPr>
          <a:xfrm>
            <a:off x="2724049" y="4543466"/>
            <a:ext cx="6672978" cy="1737361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 txBox="1"/>
          <p:nvPr/>
        </p:nvSpPr>
        <p:spPr>
          <a:xfrm>
            <a:off x="6046502" y="2957814"/>
            <a:ext cx="12290996" cy="1343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43305">
              <a:spcBef>
                <a:spcPts val="2200"/>
              </a:spcBef>
              <a:defRPr sz="55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airlines have the longest delays?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614442" y="568847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5614442" y="6713939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5614442" y="773940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5614442" y="8764868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614442" y="979033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614442" y="10815798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5614442" y="11841264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614442" y="12866729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10994728" y="4543466"/>
            <a:ext cx="10665331" cy="17459836"/>
            <a:chOff x="0" y="0"/>
            <a:chExt cx="10665329" cy="17459835"/>
          </a:xfrm>
        </p:grpSpPr>
        <p:pic>
          <p:nvPicPr>
            <p:cNvPr id="185" name="Screen Shot 2019-06-10 at 12.06.5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88" t="362" r="588" b="0"/>
            <a:stretch>
              <a:fillRect/>
            </a:stretch>
          </p:blipFill>
          <p:spPr>
            <a:xfrm>
              <a:off x="0" y="0"/>
              <a:ext cx="10665330" cy="174598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86"/>
            <p:cNvSpPr txBox="1"/>
            <p:nvPr/>
          </p:nvSpPr>
          <p:spPr>
            <a:xfrm>
              <a:off x="6984122" y="115848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6984122" y="2183953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6984122" y="320941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6984122" y="4234882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6984122" y="526034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6984122" y="6285813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92" name="Shape 192"/>
            <p:cNvSpPr txBox="1"/>
            <p:nvPr/>
          </p:nvSpPr>
          <p:spPr>
            <a:xfrm>
              <a:off x="6984122" y="7311277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6984122" y="8336742"/>
              <a:ext cx="1482571" cy="85407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b="1" sz="47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      </a:t>
              </a:r>
            </a:p>
          </p:txBody>
        </p:sp>
      </p:grpSp>
      <p:pic>
        <p:nvPicPr>
          <p:cNvPr id="195" name="Screen Shot 2019-06-10 at 12.05.18 PM.png"/>
          <p:cNvPicPr>
            <a:picLocks noChangeAspect="1"/>
          </p:cNvPicPr>
          <p:nvPr/>
        </p:nvPicPr>
        <p:blipFill>
          <a:blip r:embed="rId3">
            <a:extLst/>
          </a:blip>
          <a:srcRect l="796" t="431" r="796" b="738"/>
          <a:stretch>
            <a:fillRect/>
          </a:stretch>
        </p:blipFill>
        <p:spPr>
          <a:xfrm>
            <a:off x="2724049" y="4543466"/>
            <a:ext cx="6672978" cy="1737361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 txBox="1"/>
          <p:nvPr/>
        </p:nvSpPr>
        <p:spPr>
          <a:xfrm>
            <a:off x="5614442" y="568847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5614442" y="6713939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5614442" y="773940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5614442" y="8764868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614442" y="9790333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5614442" y="10815798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5614442" y="11841264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5614442" y="12866729"/>
            <a:ext cx="1482571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7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?      </a:t>
            </a:r>
          </a:p>
        </p:txBody>
      </p:sp>
      <p:pic>
        <p:nvPicPr>
          <p:cNvPr id="204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9370018">
            <a:off x="11372204" y="1943097"/>
            <a:ext cx="1497191" cy="2841923"/>
          </a:xfrm>
          <a:prstGeom prst="rect">
            <a:avLst/>
          </a:prstGeom>
        </p:spPr>
      </p:pic>
      <p:sp>
        <p:nvSpPr>
          <p:cNvPr id="206" name="Shape 206"/>
          <p:cNvSpPr txBox="1"/>
          <p:nvPr/>
        </p:nvSpPr>
        <p:spPr>
          <a:xfrm rot="21272468">
            <a:off x="12786466" y="1224459"/>
            <a:ext cx="2489101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airlines</a:t>
            </a:r>
          </a:p>
        </p:txBody>
      </p:sp>
      <p:pic>
        <p:nvPicPr>
          <p:cNvPr id="207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594070">
            <a:off x="18914422" y="2389719"/>
            <a:ext cx="3585778" cy="2118735"/>
          </a:xfrm>
          <a:prstGeom prst="rect">
            <a:avLst/>
          </a:prstGeom>
        </p:spPr>
      </p:pic>
      <p:sp>
        <p:nvSpPr>
          <p:cNvPr id="209" name="Shape 209"/>
          <p:cNvSpPr txBox="1"/>
          <p:nvPr/>
        </p:nvSpPr>
        <p:spPr>
          <a:xfrm rot="205219">
            <a:off x="19111949" y="1224459"/>
            <a:ext cx="2079800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flights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6" presetID="18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7" dur="4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6" presetID="18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15" dur="4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2"/>
      <p:bldP build="whole" bldLvl="1" animBg="1" rev="0" advAuto="0" spid="209" grpId="4"/>
      <p:bldP build="whole" bldLvl="1" animBg="1" rev="0" advAuto="0" spid="207" grpId="3"/>
      <p:bldP build="whole" bldLvl="1" animBg="1" rev="0" advAuto="0" spid="20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762768" y="3939905"/>
            <a:ext cx="597587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 txBox="1"/>
          <p:nvPr/>
        </p:nvSpPr>
        <p:spPr>
          <a:xfrm>
            <a:off x="1127488" y="4271782"/>
            <a:ext cx="524643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213" name="Shape 213"/>
          <p:cNvSpPr/>
          <p:nvPr/>
        </p:nvSpPr>
        <p:spPr>
          <a:xfrm>
            <a:off x="16219036" y="3939905"/>
            <a:ext cx="6040213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Shape 214"/>
          <p:cNvSpPr txBox="1"/>
          <p:nvPr/>
        </p:nvSpPr>
        <p:spPr>
          <a:xfrm>
            <a:off x="16583755" y="4271782"/>
            <a:ext cx="5416331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78358">
              <a:spcBef>
                <a:spcPts val="1400"/>
              </a:spcBef>
              <a:defRPr sz="49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View(airlines)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Airline names</a:t>
            </a:r>
          </a:p>
        </p:txBody>
      </p:sp>
      <p:pic>
        <p:nvPicPr>
          <p:cNvPr id="216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20434" t="517" r="342" b="0"/>
          <a:stretch>
            <a:fillRect/>
          </a:stretch>
        </p:blipFill>
        <p:spPr>
          <a:xfrm>
            <a:off x="14350999" y="6236492"/>
            <a:ext cx="9633120" cy="13275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0" t="0" r="37627" b="61435"/>
          <a:stretch>
            <a:fillRect/>
          </a:stretch>
        </p:blipFill>
        <p:spPr>
          <a:xfrm>
            <a:off x="-5042584" y="6236491"/>
            <a:ext cx="11857901" cy="858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20434" t="517" r="342" b="0"/>
          <a:stretch>
            <a:fillRect/>
          </a:stretch>
        </p:blipFill>
        <p:spPr>
          <a:xfrm>
            <a:off x="4279900" y="6236492"/>
            <a:ext cx="9633119" cy="13275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9-06-10 at 11.45.07 AM.png"/>
          <p:cNvPicPr>
            <a:picLocks noChangeAspect="1"/>
          </p:cNvPicPr>
          <p:nvPr/>
        </p:nvPicPr>
        <p:blipFill>
          <a:blip r:embed="rId3">
            <a:extLst/>
          </a:blip>
          <a:srcRect l="0" t="0" r="37627" b="61435"/>
          <a:stretch>
            <a:fillRect/>
          </a:stretch>
        </p:blipFill>
        <p:spPr>
          <a:xfrm>
            <a:off x="-5042584" y="6236491"/>
            <a:ext cx="11857901" cy="8585538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762768" y="3939905"/>
            <a:ext cx="597587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" name="Shape 225"/>
          <p:cNvSpPr txBox="1"/>
          <p:nvPr/>
        </p:nvSpPr>
        <p:spPr>
          <a:xfrm>
            <a:off x="1127488" y="4271782"/>
            <a:ext cx="524643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Airline names</a:t>
            </a:r>
          </a:p>
        </p:txBody>
      </p:sp>
      <p:pic>
        <p:nvPicPr>
          <p:cNvPr id="227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creen Shot 2017-01-01 at 12.32.39 PM.png"/>
          <p:cNvPicPr>
            <a:picLocks noChangeAspect="1"/>
          </p:cNvPicPr>
          <p:nvPr/>
        </p:nvPicPr>
        <p:blipFill>
          <a:blip r:embed="rId2">
            <a:extLst/>
          </a:blip>
          <a:srcRect l="41665" t="92715" r="1864" b="1234"/>
          <a:stretch>
            <a:fillRect/>
          </a:stretch>
        </p:blipFill>
        <p:spPr>
          <a:xfrm>
            <a:off x="16960749" y="13565418"/>
            <a:ext cx="6938360" cy="815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